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x="18288000" cy="10287000"/>
  <p:notesSz cx="6858000" cy="9144000"/>
  <p:embeddedFontLst>
    <p:embeddedFont>
      <p:font typeface="Poppins Heavy" charset="1" panose="00000A00000000000000"/>
      <p:regular r:id="rId18"/>
    </p:embeddedFont>
    <p:embeddedFont>
      <p:font typeface="Poppins" charset="1" panose="00000500000000000000"/>
      <p:regular r:id="rId19"/>
    </p:embeddedFont>
    <p:embeddedFont>
      <p:font typeface="Montserrat Classic" charset="1" panose="00000500000000000000"/>
      <p:regular r:id="rId20"/>
    </p:embeddedFont>
    <p:embeddedFont>
      <p:font typeface="Montserrat Classic Bold" charset="1" panose="00000800000000000000"/>
      <p:regular r:id="rId21"/>
    </p:embeddedFont>
    <p:embeddedFont>
      <p:font typeface="Poppins Bold" charset="1" panose="00000800000000000000"/>
      <p:regular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fonts/font22.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jpeg" Type="http://schemas.openxmlformats.org/officeDocument/2006/relationships/image"/><Relationship Id="rId4" Target="../media/image3.jpeg" Type="http://schemas.openxmlformats.org/officeDocument/2006/relationships/image"/><Relationship Id="rId5" Target="../media/image4.png" Type="http://schemas.openxmlformats.org/officeDocument/2006/relationships/image"/><Relationship Id="rId6" Target="../media/image5.png" Type="http://schemas.openxmlformats.org/officeDocument/2006/relationships/image"/><Relationship Id="rId7" Target="../media/image6.png" Type="http://schemas.openxmlformats.org/officeDocument/2006/relationships/image"/><Relationship Id="rId8" Target="../media/image7.jpeg" Type="http://schemas.openxmlformats.org/officeDocument/2006/relationships/image"/><Relationship Id="rId9" Target="../media/image8.jpe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3.jpe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png" Type="http://schemas.openxmlformats.org/officeDocument/2006/relationships/image"/><Relationship Id="rId3" Target="../media/image11.png" Type="http://schemas.openxmlformats.org/officeDocument/2006/relationships/image"/><Relationship Id="rId4" Target="../media/image12.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3.png" Type="http://schemas.openxmlformats.org/officeDocument/2006/relationships/image"/><Relationship Id="rId3" Target="../media/image14.png" Type="http://schemas.openxmlformats.org/officeDocument/2006/relationships/image"/><Relationship Id="rId4" Target="../media/image15.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6.jpeg" Type="http://schemas.openxmlformats.org/officeDocument/2006/relationships/image"/><Relationship Id="rId3" Target="../media/image17.jpe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10" Target="https://en.wikipedia.org/wiki/Sea_otter" TargetMode="External" Type="http://schemas.openxmlformats.org/officeDocument/2006/relationships/hyperlink"/><Relationship Id="rId11" Target="https://en.wikipedia.org/wiki/Tiger_shark" TargetMode="External" Type="http://schemas.openxmlformats.org/officeDocument/2006/relationships/hyperlink"/><Relationship Id="rId12" Target="../media/image21.jpeg" Type="http://schemas.openxmlformats.org/officeDocument/2006/relationships/image"/><Relationship Id="rId13" Target="../media/image22.jpeg" Type="http://schemas.openxmlformats.org/officeDocument/2006/relationships/image"/><Relationship Id="rId2" Target="../media/image18.jpeg" Type="http://schemas.openxmlformats.org/officeDocument/2006/relationships/image"/><Relationship Id="rId3" Target="../media/image19.jpeg" Type="http://schemas.openxmlformats.org/officeDocument/2006/relationships/image"/><Relationship Id="rId4" Target="../media/image20.jpeg" Type="http://schemas.openxmlformats.org/officeDocument/2006/relationships/image"/><Relationship Id="rId5" Target="https://en.wikipedia.org/wiki/Whale_shark" TargetMode="External" Type="http://schemas.openxmlformats.org/officeDocument/2006/relationships/hyperlink"/><Relationship Id="rId6" Target="https://en.wikipedia.org/wiki/Beluga_whale" TargetMode="External" Type="http://schemas.openxmlformats.org/officeDocument/2006/relationships/hyperlink"/><Relationship Id="rId7" Target="https://en.wikipedia.org/wiki/California_sea_lion" TargetMode="External" Type="http://schemas.openxmlformats.org/officeDocument/2006/relationships/hyperlink"/><Relationship Id="rId8" Target="https://en.wikipedia.org/wiki/Bottlenose_dolphin" TargetMode="External" Type="http://schemas.openxmlformats.org/officeDocument/2006/relationships/hyperlink"/><Relationship Id="rId9" Target="https://en.wikipedia.org/wiki/Manta_ray" TargetMode="External" Type="http://schemas.openxmlformats.org/officeDocument/2006/relationships/hyperlink"/></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075D81"/>
        </a:solidFill>
      </p:bgPr>
    </p:bg>
    <p:spTree>
      <p:nvGrpSpPr>
        <p:cNvPr id="1" name=""/>
        <p:cNvGrpSpPr/>
        <p:nvPr/>
      </p:nvGrpSpPr>
      <p:grpSpPr>
        <a:xfrm>
          <a:off x="0" y="0"/>
          <a:ext cx="0" cy="0"/>
          <a:chOff x="0" y="0"/>
          <a:chExt cx="0" cy="0"/>
        </a:xfrm>
      </p:grpSpPr>
      <p:sp>
        <p:nvSpPr>
          <p:cNvPr name="Freeform 2" id="2"/>
          <p:cNvSpPr/>
          <p:nvPr/>
        </p:nvSpPr>
        <p:spPr>
          <a:xfrm flipH="false" flipV="false" rot="0">
            <a:off x="-72776" y="0"/>
            <a:ext cx="6587210" cy="10279129"/>
          </a:xfrm>
          <a:custGeom>
            <a:avLst/>
            <a:gdLst/>
            <a:ahLst/>
            <a:cxnLst/>
            <a:rect r="r" b="b" t="t" l="l"/>
            <a:pathLst>
              <a:path h="10279129" w="6587210">
                <a:moveTo>
                  <a:pt x="0" y="0"/>
                </a:moveTo>
                <a:lnTo>
                  <a:pt x="6587210" y="0"/>
                </a:lnTo>
                <a:lnTo>
                  <a:pt x="6587210" y="10279129"/>
                </a:lnTo>
                <a:lnTo>
                  <a:pt x="0" y="10279129"/>
                </a:lnTo>
                <a:lnTo>
                  <a:pt x="0" y="0"/>
                </a:lnTo>
                <a:close/>
              </a:path>
            </a:pathLst>
          </a:custGeom>
          <a:blipFill>
            <a:blip r:embed="rId2"/>
            <a:stretch>
              <a:fillRect l="-15323" t="0" r="-118673" b="0"/>
            </a:stretch>
          </a:blipFill>
        </p:spPr>
      </p:sp>
      <p:grpSp>
        <p:nvGrpSpPr>
          <p:cNvPr name="Group 3" id="3"/>
          <p:cNvGrpSpPr/>
          <p:nvPr/>
        </p:nvGrpSpPr>
        <p:grpSpPr>
          <a:xfrm rot="-2700000">
            <a:off x="10888645" y="-1531004"/>
            <a:ext cx="3047208" cy="3014562"/>
            <a:chOff x="0" y="0"/>
            <a:chExt cx="1135044" cy="1122884"/>
          </a:xfrm>
        </p:grpSpPr>
        <p:sp>
          <p:nvSpPr>
            <p:cNvPr name="Freeform 4" id="4"/>
            <p:cNvSpPr/>
            <p:nvPr/>
          </p:nvSpPr>
          <p:spPr>
            <a:xfrm flipH="false" flipV="false" rot="0">
              <a:off x="0" y="0"/>
              <a:ext cx="1135044" cy="1122884"/>
            </a:xfrm>
            <a:custGeom>
              <a:avLst/>
              <a:gdLst/>
              <a:ahLst/>
              <a:cxnLst/>
              <a:rect r="r" b="b" t="t" l="l"/>
              <a:pathLst>
                <a:path h="1122884" w="1135044">
                  <a:moveTo>
                    <a:pt x="0" y="0"/>
                  </a:moveTo>
                  <a:lnTo>
                    <a:pt x="1135044" y="0"/>
                  </a:lnTo>
                  <a:lnTo>
                    <a:pt x="1135044" y="1122884"/>
                  </a:lnTo>
                  <a:lnTo>
                    <a:pt x="0" y="1122884"/>
                  </a:lnTo>
                  <a:close/>
                </a:path>
              </a:pathLst>
            </a:custGeom>
            <a:solidFill>
              <a:srgbClr val="DEEFF6"/>
            </a:solidFill>
          </p:spPr>
        </p:sp>
        <p:sp>
          <p:nvSpPr>
            <p:cNvPr name="TextBox 5" id="5"/>
            <p:cNvSpPr txBox="true"/>
            <p:nvPr/>
          </p:nvSpPr>
          <p:spPr>
            <a:xfrm>
              <a:off x="0" y="-28575"/>
              <a:ext cx="1135044" cy="1151459"/>
            </a:xfrm>
            <a:prstGeom prst="rect">
              <a:avLst/>
            </a:prstGeom>
          </p:spPr>
          <p:txBody>
            <a:bodyPr anchor="ctr" rtlCol="false" tIns="48876" lIns="48876" bIns="48876" rIns="48876"/>
            <a:lstStyle/>
            <a:p>
              <a:pPr algn="ctr">
                <a:lnSpc>
                  <a:spcPts val="1616"/>
                </a:lnSpc>
              </a:pPr>
            </a:p>
          </p:txBody>
        </p:sp>
      </p:grpSp>
      <p:grpSp>
        <p:nvGrpSpPr>
          <p:cNvPr name="Group 6" id="6"/>
          <p:cNvGrpSpPr/>
          <p:nvPr/>
        </p:nvGrpSpPr>
        <p:grpSpPr>
          <a:xfrm rot="-2700000">
            <a:off x="16894790" y="4118965"/>
            <a:ext cx="2673633" cy="2644989"/>
            <a:chOff x="0" y="0"/>
            <a:chExt cx="1135044" cy="1122884"/>
          </a:xfrm>
        </p:grpSpPr>
        <p:sp>
          <p:nvSpPr>
            <p:cNvPr name="Freeform 7" id="7"/>
            <p:cNvSpPr/>
            <p:nvPr/>
          </p:nvSpPr>
          <p:spPr>
            <a:xfrm flipH="false" flipV="false" rot="0">
              <a:off x="0" y="0"/>
              <a:ext cx="1135044" cy="1122884"/>
            </a:xfrm>
            <a:custGeom>
              <a:avLst/>
              <a:gdLst/>
              <a:ahLst/>
              <a:cxnLst/>
              <a:rect r="r" b="b" t="t" l="l"/>
              <a:pathLst>
                <a:path h="1122884" w="1135044">
                  <a:moveTo>
                    <a:pt x="0" y="0"/>
                  </a:moveTo>
                  <a:lnTo>
                    <a:pt x="1135044" y="0"/>
                  </a:lnTo>
                  <a:lnTo>
                    <a:pt x="1135044" y="1122884"/>
                  </a:lnTo>
                  <a:lnTo>
                    <a:pt x="0" y="1122884"/>
                  </a:lnTo>
                  <a:close/>
                </a:path>
              </a:pathLst>
            </a:custGeom>
            <a:solidFill>
              <a:srgbClr val="DEEFF6"/>
            </a:solidFill>
          </p:spPr>
        </p:sp>
        <p:sp>
          <p:nvSpPr>
            <p:cNvPr name="TextBox 8" id="8"/>
            <p:cNvSpPr txBox="true"/>
            <p:nvPr/>
          </p:nvSpPr>
          <p:spPr>
            <a:xfrm>
              <a:off x="0" y="-28575"/>
              <a:ext cx="1135044" cy="1151459"/>
            </a:xfrm>
            <a:prstGeom prst="rect">
              <a:avLst/>
            </a:prstGeom>
          </p:spPr>
          <p:txBody>
            <a:bodyPr anchor="ctr" rtlCol="false" tIns="48876" lIns="48876" bIns="48876" rIns="48876"/>
            <a:lstStyle/>
            <a:p>
              <a:pPr algn="ctr">
                <a:lnSpc>
                  <a:spcPts val="1616"/>
                </a:lnSpc>
              </a:pPr>
            </a:p>
          </p:txBody>
        </p:sp>
      </p:grpSp>
      <p:grpSp>
        <p:nvGrpSpPr>
          <p:cNvPr name="Group 9" id="9"/>
          <p:cNvGrpSpPr/>
          <p:nvPr/>
        </p:nvGrpSpPr>
        <p:grpSpPr>
          <a:xfrm rot="-2700000">
            <a:off x="10976332" y="-1444255"/>
            <a:ext cx="2871832" cy="2841065"/>
            <a:chOff x="0" y="0"/>
            <a:chExt cx="1135044" cy="1122884"/>
          </a:xfrm>
        </p:grpSpPr>
        <p:sp>
          <p:nvSpPr>
            <p:cNvPr name="Freeform 10" id="10"/>
            <p:cNvSpPr/>
            <p:nvPr/>
          </p:nvSpPr>
          <p:spPr>
            <a:xfrm flipH="false" flipV="false" rot="0">
              <a:off x="0" y="0"/>
              <a:ext cx="1135044" cy="1122884"/>
            </a:xfrm>
            <a:custGeom>
              <a:avLst/>
              <a:gdLst/>
              <a:ahLst/>
              <a:cxnLst/>
              <a:rect r="r" b="b" t="t" l="l"/>
              <a:pathLst>
                <a:path h="1122884" w="1135044">
                  <a:moveTo>
                    <a:pt x="0" y="0"/>
                  </a:moveTo>
                  <a:lnTo>
                    <a:pt x="1135044" y="0"/>
                  </a:lnTo>
                  <a:lnTo>
                    <a:pt x="1135044" y="1122884"/>
                  </a:lnTo>
                  <a:lnTo>
                    <a:pt x="0" y="1122884"/>
                  </a:lnTo>
                  <a:close/>
                </a:path>
              </a:pathLst>
            </a:custGeom>
            <a:solidFill>
              <a:srgbClr val="000000">
                <a:alpha val="0"/>
              </a:srgbClr>
            </a:solidFill>
            <a:ln w="38100" cap="sq">
              <a:solidFill>
                <a:srgbClr val="075D81"/>
              </a:solidFill>
              <a:prstDash val="solid"/>
              <a:miter/>
            </a:ln>
          </p:spPr>
        </p:sp>
        <p:sp>
          <p:nvSpPr>
            <p:cNvPr name="TextBox 11" id="11"/>
            <p:cNvSpPr txBox="true"/>
            <p:nvPr/>
          </p:nvSpPr>
          <p:spPr>
            <a:xfrm>
              <a:off x="0" y="-28575"/>
              <a:ext cx="1135044" cy="1151459"/>
            </a:xfrm>
            <a:prstGeom prst="rect">
              <a:avLst/>
            </a:prstGeom>
          </p:spPr>
          <p:txBody>
            <a:bodyPr anchor="ctr" rtlCol="false" tIns="48876" lIns="48876" bIns="48876" rIns="48876"/>
            <a:lstStyle/>
            <a:p>
              <a:pPr algn="ctr">
                <a:lnSpc>
                  <a:spcPts val="1616"/>
                </a:lnSpc>
              </a:pPr>
            </a:p>
          </p:txBody>
        </p:sp>
      </p:grpSp>
      <p:grpSp>
        <p:nvGrpSpPr>
          <p:cNvPr name="Group 12" id="12"/>
          <p:cNvGrpSpPr/>
          <p:nvPr/>
        </p:nvGrpSpPr>
        <p:grpSpPr>
          <a:xfrm rot="-2700000">
            <a:off x="13297621" y="554786"/>
            <a:ext cx="2743116" cy="2743116"/>
            <a:chOff x="0" y="0"/>
            <a:chExt cx="812800" cy="812800"/>
          </a:xfrm>
        </p:grpSpPr>
        <p:sp>
          <p:nvSpPr>
            <p:cNvPr name="Freeform 13" id="13"/>
            <p:cNvSpPr/>
            <p:nvPr/>
          </p:nvSpPr>
          <p:spPr>
            <a:xfrm flipH="false" flipV="false" rot="0">
              <a:off x="0" y="0"/>
              <a:ext cx="812800" cy="812800"/>
            </a:xfrm>
            <a:custGeom>
              <a:avLst/>
              <a:gdLst/>
              <a:ahLst/>
              <a:cxnLst/>
              <a:rect r="r" b="b" t="t" l="l"/>
              <a:pathLst>
                <a:path h="812800" w="812800">
                  <a:moveTo>
                    <a:pt x="0" y="0"/>
                  </a:moveTo>
                  <a:lnTo>
                    <a:pt x="812800" y="0"/>
                  </a:lnTo>
                  <a:lnTo>
                    <a:pt x="812800" y="812800"/>
                  </a:lnTo>
                  <a:lnTo>
                    <a:pt x="0" y="812800"/>
                  </a:lnTo>
                  <a:close/>
                </a:path>
              </a:pathLst>
            </a:custGeom>
            <a:solidFill>
              <a:srgbClr val="FFFFFF"/>
            </a:solidFill>
          </p:spPr>
        </p:sp>
        <p:sp>
          <p:nvSpPr>
            <p:cNvPr name="TextBox 14" id="14"/>
            <p:cNvSpPr txBox="true"/>
            <p:nvPr/>
          </p:nvSpPr>
          <p:spPr>
            <a:xfrm>
              <a:off x="0" y="-28575"/>
              <a:ext cx="812800" cy="841375"/>
            </a:xfrm>
            <a:prstGeom prst="rect">
              <a:avLst/>
            </a:prstGeom>
          </p:spPr>
          <p:txBody>
            <a:bodyPr anchor="ctr" rtlCol="false" tIns="48876" lIns="48876" bIns="48876" rIns="48876"/>
            <a:lstStyle/>
            <a:p>
              <a:pPr algn="ctr">
                <a:lnSpc>
                  <a:spcPts val="1616"/>
                </a:lnSpc>
              </a:pPr>
            </a:p>
          </p:txBody>
        </p:sp>
      </p:grpSp>
      <p:grpSp>
        <p:nvGrpSpPr>
          <p:cNvPr name="Group 15" id="15"/>
          <p:cNvGrpSpPr/>
          <p:nvPr/>
        </p:nvGrpSpPr>
        <p:grpSpPr>
          <a:xfrm rot="0">
            <a:off x="12814401" y="64059"/>
            <a:ext cx="3709555" cy="3724570"/>
            <a:chOff x="0" y="0"/>
            <a:chExt cx="812800" cy="816090"/>
          </a:xfrm>
        </p:grpSpPr>
        <p:sp>
          <p:nvSpPr>
            <p:cNvPr name="Freeform 16" id="16"/>
            <p:cNvSpPr/>
            <p:nvPr/>
          </p:nvSpPr>
          <p:spPr>
            <a:xfrm flipH="false" flipV="false" rot="0">
              <a:off x="0" y="0"/>
              <a:ext cx="812800" cy="816090"/>
            </a:xfrm>
            <a:custGeom>
              <a:avLst/>
              <a:gdLst/>
              <a:ahLst/>
              <a:cxnLst/>
              <a:rect r="r" b="b" t="t" l="l"/>
              <a:pathLst>
                <a:path h="816090" w="812800">
                  <a:moveTo>
                    <a:pt x="406400" y="0"/>
                  </a:moveTo>
                  <a:lnTo>
                    <a:pt x="812800" y="408045"/>
                  </a:lnTo>
                  <a:lnTo>
                    <a:pt x="406400" y="816090"/>
                  </a:lnTo>
                  <a:lnTo>
                    <a:pt x="0" y="408045"/>
                  </a:lnTo>
                  <a:lnTo>
                    <a:pt x="406400" y="0"/>
                  </a:lnTo>
                  <a:close/>
                </a:path>
              </a:pathLst>
            </a:custGeom>
            <a:blipFill>
              <a:blip r:embed="rId3"/>
              <a:stretch>
                <a:fillRect l="-202" t="0" r="-202" b="0"/>
              </a:stretch>
            </a:blipFill>
          </p:spPr>
        </p:sp>
      </p:grpSp>
      <p:grpSp>
        <p:nvGrpSpPr>
          <p:cNvPr name="Group 17" id="17"/>
          <p:cNvGrpSpPr/>
          <p:nvPr/>
        </p:nvGrpSpPr>
        <p:grpSpPr>
          <a:xfrm rot="-2700000">
            <a:off x="15622296" y="2433297"/>
            <a:ext cx="2111013" cy="2111013"/>
            <a:chOff x="0" y="0"/>
            <a:chExt cx="812800" cy="812800"/>
          </a:xfrm>
        </p:grpSpPr>
        <p:sp>
          <p:nvSpPr>
            <p:cNvPr name="Freeform 18" id="18"/>
            <p:cNvSpPr/>
            <p:nvPr/>
          </p:nvSpPr>
          <p:spPr>
            <a:xfrm flipH="false" flipV="false" rot="0">
              <a:off x="0" y="0"/>
              <a:ext cx="812800" cy="812800"/>
            </a:xfrm>
            <a:custGeom>
              <a:avLst/>
              <a:gdLst/>
              <a:ahLst/>
              <a:cxnLst/>
              <a:rect r="r" b="b" t="t" l="l"/>
              <a:pathLst>
                <a:path h="812800" w="812800">
                  <a:moveTo>
                    <a:pt x="0" y="0"/>
                  </a:moveTo>
                  <a:lnTo>
                    <a:pt x="812800" y="0"/>
                  </a:lnTo>
                  <a:lnTo>
                    <a:pt x="812800" y="812800"/>
                  </a:lnTo>
                  <a:lnTo>
                    <a:pt x="0" y="812800"/>
                  </a:lnTo>
                  <a:close/>
                </a:path>
              </a:pathLst>
            </a:custGeom>
            <a:solidFill>
              <a:srgbClr val="FFFFFF"/>
            </a:solidFill>
          </p:spPr>
        </p:sp>
        <p:sp>
          <p:nvSpPr>
            <p:cNvPr name="TextBox 19" id="19"/>
            <p:cNvSpPr txBox="true"/>
            <p:nvPr/>
          </p:nvSpPr>
          <p:spPr>
            <a:xfrm>
              <a:off x="0" y="-28575"/>
              <a:ext cx="812800" cy="841375"/>
            </a:xfrm>
            <a:prstGeom prst="rect">
              <a:avLst/>
            </a:prstGeom>
          </p:spPr>
          <p:txBody>
            <a:bodyPr anchor="ctr" rtlCol="false" tIns="48876" lIns="48876" bIns="48876" rIns="48876"/>
            <a:lstStyle/>
            <a:p>
              <a:pPr algn="ctr">
                <a:lnSpc>
                  <a:spcPts val="1616"/>
                </a:lnSpc>
              </a:pPr>
            </a:p>
          </p:txBody>
        </p:sp>
      </p:grpSp>
      <p:grpSp>
        <p:nvGrpSpPr>
          <p:cNvPr name="Group 20" id="20"/>
          <p:cNvGrpSpPr/>
          <p:nvPr/>
        </p:nvGrpSpPr>
        <p:grpSpPr>
          <a:xfrm rot="-2700000">
            <a:off x="11883124" y="2308225"/>
            <a:ext cx="1557285" cy="1557285"/>
            <a:chOff x="0" y="0"/>
            <a:chExt cx="812800" cy="812800"/>
          </a:xfrm>
        </p:grpSpPr>
        <p:sp>
          <p:nvSpPr>
            <p:cNvPr name="Freeform 21" id="21"/>
            <p:cNvSpPr/>
            <p:nvPr/>
          </p:nvSpPr>
          <p:spPr>
            <a:xfrm flipH="false" flipV="false" rot="0">
              <a:off x="0" y="0"/>
              <a:ext cx="812800" cy="812800"/>
            </a:xfrm>
            <a:custGeom>
              <a:avLst/>
              <a:gdLst/>
              <a:ahLst/>
              <a:cxnLst/>
              <a:rect r="r" b="b" t="t" l="l"/>
              <a:pathLst>
                <a:path h="812800" w="812800">
                  <a:moveTo>
                    <a:pt x="0" y="0"/>
                  </a:moveTo>
                  <a:lnTo>
                    <a:pt x="812800" y="0"/>
                  </a:lnTo>
                  <a:lnTo>
                    <a:pt x="812800" y="812800"/>
                  </a:lnTo>
                  <a:lnTo>
                    <a:pt x="0" y="812800"/>
                  </a:lnTo>
                  <a:close/>
                </a:path>
              </a:pathLst>
            </a:custGeom>
            <a:solidFill>
              <a:srgbClr val="FFFFFF"/>
            </a:solidFill>
          </p:spPr>
        </p:sp>
        <p:sp>
          <p:nvSpPr>
            <p:cNvPr name="TextBox 22" id="22"/>
            <p:cNvSpPr txBox="true"/>
            <p:nvPr/>
          </p:nvSpPr>
          <p:spPr>
            <a:xfrm>
              <a:off x="0" y="-28575"/>
              <a:ext cx="812800" cy="841375"/>
            </a:xfrm>
            <a:prstGeom prst="rect">
              <a:avLst/>
            </a:prstGeom>
          </p:spPr>
          <p:txBody>
            <a:bodyPr anchor="ctr" rtlCol="false" tIns="48876" lIns="48876" bIns="48876" rIns="48876"/>
            <a:lstStyle/>
            <a:p>
              <a:pPr algn="ctr">
                <a:lnSpc>
                  <a:spcPts val="1616"/>
                </a:lnSpc>
              </a:pPr>
            </a:p>
          </p:txBody>
        </p:sp>
      </p:grpSp>
      <p:grpSp>
        <p:nvGrpSpPr>
          <p:cNvPr name="Group 23" id="23"/>
          <p:cNvGrpSpPr/>
          <p:nvPr/>
        </p:nvGrpSpPr>
        <p:grpSpPr>
          <a:xfrm rot="0">
            <a:off x="11648775" y="2055661"/>
            <a:ext cx="2025984" cy="2062413"/>
            <a:chOff x="0" y="0"/>
            <a:chExt cx="812800" cy="827415"/>
          </a:xfrm>
        </p:grpSpPr>
        <p:sp>
          <p:nvSpPr>
            <p:cNvPr name="Freeform 24" id="24"/>
            <p:cNvSpPr/>
            <p:nvPr/>
          </p:nvSpPr>
          <p:spPr>
            <a:xfrm flipH="false" flipV="false" rot="0">
              <a:off x="0" y="0"/>
              <a:ext cx="812800" cy="827415"/>
            </a:xfrm>
            <a:custGeom>
              <a:avLst/>
              <a:gdLst/>
              <a:ahLst/>
              <a:cxnLst/>
              <a:rect r="r" b="b" t="t" l="l"/>
              <a:pathLst>
                <a:path h="827415" w="812800">
                  <a:moveTo>
                    <a:pt x="406400" y="0"/>
                  </a:moveTo>
                  <a:lnTo>
                    <a:pt x="812800" y="413708"/>
                  </a:lnTo>
                  <a:lnTo>
                    <a:pt x="406400" y="827415"/>
                  </a:lnTo>
                  <a:lnTo>
                    <a:pt x="0" y="413708"/>
                  </a:lnTo>
                  <a:lnTo>
                    <a:pt x="406400" y="0"/>
                  </a:lnTo>
                  <a:close/>
                </a:path>
              </a:pathLst>
            </a:custGeom>
            <a:blipFill>
              <a:blip r:embed="rId4"/>
              <a:stretch>
                <a:fillRect l="-21867" t="0" r="-35847" b="0"/>
              </a:stretch>
            </a:blipFill>
          </p:spPr>
        </p:sp>
      </p:grpSp>
      <p:grpSp>
        <p:nvGrpSpPr>
          <p:cNvPr name="Group 25" id="25"/>
          <p:cNvGrpSpPr/>
          <p:nvPr/>
        </p:nvGrpSpPr>
        <p:grpSpPr>
          <a:xfrm rot="0">
            <a:off x="15285477" y="2088264"/>
            <a:ext cx="2784652" cy="2801080"/>
            <a:chOff x="0" y="0"/>
            <a:chExt cx="812800" cy="817595"/>
          </a:xfrm>
        </p:grpSpPr>
        <p:sp>
          <p:nvSpPr>
            <p:cNvPr name="Freeform 26" id="26"/>
            <p:cNvSpPr/>
            <p:nvPr/>
          </p:nvSpPr>
          <p:spPr>
            <a:xfrm flipH="false" flipV="false" rot="0">
              <a:off x="0" y="0"/>
              <a:ext cx="812800" cy="817595"/>
            </a:xfrm>
            <a:custGeom>
              <a:avLst/>
              <a:gdLst/>
              <a:ahLst/>
              <a:cxnLst/>
              <a:rect r="r" b="b" t="t" l="l"/>
              <a:pathLst>
                <a:path h="817595" w="812800">
                  <a:moveTo>
                    <a:pt x="406400" y="0"/>
                  </a:moveTo>
                  <a:lnTo>
                    <a:pt x="812800" y="408798"/>
                  </a:lnTo>
                  <a:lnTo>
                    <a:pt x="406400" y="817595"/>
                  </a:lnTo>
                  <a:lnTo>
                    <a:pt x="0" y="408798"/>
                  </a:lnTo>
                  <a:lnTo>
                    <a:pt x="406400" y="0"/>
                  </a:lnTo>
                  <a:close/>
                </a:path>
              </a:pathLst>
            </a:custGeom>
            <a:blipFill>
              <a:blip r:embed="rId5"/>
              <a:stretch>
                <a:fillRect l="-12584" t="0" r="-12584" b="0"/>
              </a:stretch>
            </a:blipFill>
          </p:spPr>
        </p:sp>
      </p:grpSp>
      <p:grpSp>
        <p:nvGrpSpPr>
          <p:cNvPr name="Group 27" id="27"/>
          <p:cNvGrpSpPr/>
          <p:nvPr/>
        </p:nvGrpSpPr>
        <p:grpSpPr>
          <a:xfrm rot="-2700000">
            <a:off x="18168980" y="1809894"/>
            <a:ext cx="2182091" cy="2182091"/>
            <a:chOff x="0" y="0"/>
            <a:chExt cx="812800" cy="812800"/>
          </a:xfrm>
        </p:grpSpPr>
        <p:sp>
          <p:nvSpPr>
            <p:cNvPr name="Freeform 28" id="28"/>
            <p:cNvSpPr/>
            <p:nvPr/>
          </p:nvSpPr>
          <p:spPr>
            <a:xfrm flipH="false" flipV="false" rot="0">
              <a:off x="0" y="0"/>
              <a:ext cx="812800" cy="812800"/>
            </a:xfrm>
            <a:custGeom>
              <a:avLst/>
              <a:gdLst/>
              <a:ahLst/>
              <a:cxnLst/>
              <a:rect r="r" b="b" t="t" l="l"/>
              <a:pathLst>
                <a:path h="812800" w="812800">
                  <a:moveTo>
                    <a:pt x="0" y="0"/>
                  </a:moveTo>
                  <a:lnTo>
                    <a:pt x="812800" y="0"/>
                  </a:lnTo>
                  <a:lnTo>
                    <a:pt x="812800" y="812800"/>
                  </a:lnTo>
                  <a:lnTo>
                    <a:pt x="0" y="812800"/>
                  </a:lnTo>
                  <a:close/>
                </a:path>
              </a:pathLst>
            </a:custGeom>
            <a:solidFill>
              <a:srgbClr val="DEEFF6"/>
            </a:solidFill>
          </p:spPr>
        </p:sp>
        <p:sp>
          <p:nvSpPr>
            <p:cNvPr name="TextBox 29" id="29"/>
            <p:cNvSpPr txBox="true"/>
            <p:nvPr/>
          </p:nvSpPr>
          <p:spPr>
            <a:xfrm>
              <a:off x="0" y="-28575"/>
              <a:ext cx="812800" cy="841375"/>
            </a:xfrm>
            <a:prstGeom prst="rect">
              <a:avLst/>
            </a:prstGeom>
          </p:spPr>
          <p:txBody>
            <a:bodyPr anchor="ctr" rtlCol="false" tIns="48876" lIns="48876" bIns="48876" rIns="48876"/>
            <a:lstStyle/>
            <a:p>
              <a:pPr algn="ctr">
                <a:lnSpc>
                  <a:spcPts val="1616"/>
                </a:lnSpc>
              </a:pPr>
            </a:p>
          </p:txBody>
        </p:sp>
      </p:grpSp>
      <p:grpSp>
        <p:nvGrpSpPr>
          <p:cNvPr name="Group 30" id="30"/>
          <p:cNvGrpSpPr/>
          <p:nvPr/>
        </p:nvGrpSpPr>
        <p:grpSpPr>
          <a:xfrm rot="-2700000">
            <a:off x="14525836" y="-1836419"/>
            <a:ext cx="2182091" cy="2182091"/>
            <a:chOff x="0" y="0"/>
            <a:chExt cx="812800" cy="812800"/>
          </a:xfrm>
        </p:grpSpPr>
        <p:sp>
          <p:nvSpPr>
            <p:cNvPr name="Freeform 31" id="31"/>
            <p:cNvSpPr/>
            <p:nvPr/>
          </p:nvSpPr>
          <p:spPr>
            <a:xfrm flipH="false" flipV="false" rot="0">
              <a:off x="0" y="0"/>
              <a:ext cx="812800" cy="812800"/>
            </a:xfrm>
            <a:custGeom>
              <a:avLst/>
              <a:gdLst/>
              <a:ahLst/>
              <a:cxnLst/>
              <a:rect r="r" b="b" t="t" l="l"/>
              <a:pathLst>
                <a:path h="812800" w="812800">
                  <a:moveTo>
                    <a:pt x="0" y="0"/>
                  </a:moveTo>
                  <a:lnTo>
                    <a:pt x="812800" y="0"/>
                  </a:lnTo>
                  <a:lnTo>
                    <a:pt x="812800" y="812800"/>
                  </a:lnTo>
                  <a:lnTo>
                    <a:pt x="0" y="812800"/>
                  </a:lnTo>
                  <a:close/>
                </a:path>
              </a:pathLst>
            </a:custGeom>
            <a:solidFill>
              <a:srgbClr val="DEEFF6"/>
            </a:solidFill>
          </p:spPr>
        </p:sp>
        <p:sp>
          <p:nvSpPr>
            <p:cNvPr name="TextBox 32" id="32"/>
            <p:cNvSpPr txBox="true"/>
            <p:nvPr/>
          </p:nvSpPr>
          <p:spPr>
            <a:xfrm>
              <a:off x="0" y="-28575"/>
              <a:ext cx="812800" cy="841375"/>
            </a:xfrm>
            <a:prstGeom prst="rect">
              <a:avLst/>
            </a:prstGeom>
          </p:spPr>
          <p:txBody>
            <a:bodyPr anchor="ctr" rtlCol="false" tIns="48876" lIns="48876" bIns="48876" rIns="48876"/>
            <a:lstStyle/>
            <a:p>
              <a:pPr algn="ctr">
                <a:lnSpc>
                  <a:spcPts val="1616"/>
                </a:lnSpc>
              </a:pPr>
            </a:p>
          </p:txBody>
        </p:sp>
      </p:grpSp>
      <p:grpSp>
        <p:nvGrpSpPr>
          <p:cNvPr name="Group 33" id="33"/>
          <p:cNvGrpSpPr/>
          <p:nvPr/>
        </p:nvGrpSpPr>
        <p:grpSpPr>
          <a:xfrm rot="-2700000">
            <a:off x="16265341" y="-512927"/>
            <a:ext cx="2774336" cy="2774336"/>
            <a:chOff x="0" y="0"/>
            <a:chExt cx="812800" cy="812800"/>
          </a:xfrm>
        </p:grpSpPr>
        <p:sp>
          <p:nvSpPr>
            <p:cNvPr name="Freeform 34" id="34"/>
            <p:cNvSpPr/>
            <p:nvPr/>
          </p:nvSpPr>
          <p:spPr>
            <a:xfrm flipH="false" flipV="false" rot="0">
              <a:off x="0" y="0"/>
              <a:ext cx="812800" cy="812800"/>
            </a:xfrm>
            <a:custGeom>
              <a:avLst/>
              <a:gdLst/>
              <a:ahLst/>
              <a:cxnLst/>
              <a:rect r="r" b="b" t="t" l="l"/>
              <a:pathLst>
                <a:path h="812800" w="812800">
                  <a:moveTo>
                    <a:pt x="0" y="0"/>
                  </a:moveTo>
                  <a:lnTo>
                    <a:pt x="812800" y="0"/>
                  </a:lnTo>
                  <a:lnTo>
                    <a:pt x="812800" y="812800"/>
                  </a:lnTo>
                  <a:lnTo>
                    <a:pt x="0" y="812800"/>
                  </a:lnTo>
                  <a:close/>
                </a:path>
              </a:pathLst>
            </a:custGeom>
            <a:solidFill>
              <a:srgbClr val="FFFFFF"/>
            </a:solidFill>
          </p:spPr>
        </p:sp>
        <p:sp>
          <p:nvSpPr>
            <p:cNvPr name="TextBox 35" id="35"/>
            <p:cNvSpPr txBox="true"/>
            <p:nvPr/>
          </p:nvSpPr>
          <p:spPr>
            <a:xfrm>
              <a:off x="0" y="-28575"/>
              <a:ext cx="812800" cy="841375"/>
            </a:xfrm>
            <a:prstGeom prst="rect">
              <a:avLst/>
            </a:prstGeom>
          </p:spPr>
          <p:txBody>
            <a:bodyPr anchor="ctr" rtlCol="false" tIns="48876" lIns="48876" bIns="48876" rIns="48876"/>
            <a:lstStyle/>
            <a:p>
              <a:pPr algn="ctr">
                <a:lnSpc>
                  <a:spcPts val="1616"/>
                </a:lnSpc>
              </a:pPr>
            </a:p>
          </p:txBody>
        </p:sp>
      </p:grpSp>
      <p:grpSp>
        <p:nvGrpSpPr>
          <p:cNvPr name="Group 36" id="36"/>
          <p:cNvGrpSpPr/>
          <p:nvPr/>
        </p:nvGrpSpPr>
        <p:grpSpPr>
          <a:xfrm rot="0">
            <a:off x="15797731" y="-994214"/>
            <a:ext cx="3709555" cy="3736910"/>
            <a:chOff x="0" y="0"/>
            <a:chExt cx="812800" cy="818794"/>
          </a:xfrm>
        </p:grpSpPr>
        <p:sp>
          <p:nvSpPr>
            <p:cNvPr name="Freeform 37" id="37"/>
            <p:cNvSpPr/>
            <p:nvPr/>
          </p:nvSpPr>
          <p:spPr>
            <a:xfrm flipH="false" flipV="false" rot="0">
              <a:off x="0" y="0"/>
              <a:ext cx="812800" cy="818794"/>
            </a:xfrm>
            <a:custGeom>
              <a:avLst/>
              <a:gdLst/>
              <a:ahLst/>
              <a:cxnLst/>
              <a:rect r="r" b="b" t="t" l="l"/>
              <a:pathLst>
                <a:path h="818794" w="812800">
                  <a:moveTo>
                    <a:pt x="406400" y="0"/>
                  </a:moveTo>
                  <a:lnTo>
                    <a:pt x="812800" y="409397"/>
                  </a:lnTo>
                  <a:lnTo>
                    <a:pt x="406400" y="818794"/>
                  </a:lnTo>
                  <a:lnTo>
                    <a:pt x="0" y="409397"/>
                  </a:lnTo>
                  <a:lnTo>
                    <a:pt x="406400" y="0"/>
                  </a:lnTo>
                  <a:close/>
                </a:path>
              </a:pathLst>
            </a:custGeom>
            <a:blipFill>
              <a:blip r:embed="rId6"/>
              <a:stretch>
                <a:fillRect l="-10092" t="0" r="-10092" b="0"/>
              </a:stretch>
            </a:blipFill>
          </p:spPr>
        </p:sp>
      </p:grpSp>
      <p:grpSp>
        <p:nvGrpSpPr>
          <p:cNvPr name="Group 38" id="38"/>
          <p:cNvGrpSpPr/>
          <p:nvPr/>
        </p:nvGrpSpPr>
        <p:grpSpPr>
          <a:xfrm rot="-2700000">
            <a:off x="18247572" y="1888485"/>
            <a:ext cx="2024908" cy="2024908"/>
            <a:chOff x="0" y="0"/>
            <a:chExt cx="812800" cy="812800"/>
          </a:xfrm>
        </p:grpSpPr>
        <p:sp>
          <p:nvSpPr>
            <p:cNvPr name="Freeform 39" id="39"/>
            <p:cNvSpPr/>
            <p:nvPr/>
          </p:nvSpPr>
          <p:spPr>
            <a:xfrm flipH="false" flipV="false" rot="0">
              <a:off x="0" y="0"/>
              <a:ext cx="812800" cy="812800"/>
            </a:xfrm>
            <a:custGeom>
              <a:avLst/>
              <a:gdLst/>
              <a:ahLst/>
              <a:cxnLst/>
              <a:rect r="r" b="b" t="t" l="l"/>
              <a:pathLst>
                <a:path h="812800" w="812800">
                  <a:moveTo>
                    <a:pt x="0" y="0"/>
                  </a:moveTo>
                  <a:lnTo>
                    <a:pt x="812800" y="0"/>
                  </a:lnTo>
                  <a:lnTo>
                    <a:pt x="812800" y="812800"/>
                  </a:lnTo>
                  <a:lnTo>
                    <a:pt x="0" y="812800"/>
                  </a:lnTo>
                  <a:close/>
                </a:path>
              </a:pathLst>
            </a:custGeom>
            <a:solidFill>
              <a:srgbClr val="000000">
                <a:alpha val="0"/>
              </a:srgbClr>
            </a:solidFill>
            <a:ln w="38100" cap="sq">
              <a:solidFill>
                <a:srgbClr val="075D81"/>
              </a:solidFill>
              <a:prstDash val="solid"/>
              <a:miter/>
            </a:ln>
          </p:spPr>
        </p:sp>
        <p:sp>
          <p:nvSpPr>
            <p:cNvPr name="TextBox 40" id="40"/>
            <p:cNvSpPr txBox="true"/>
            <p:nvPr/>
          </p:nvSpPr>
          <p:spPr>
            <a:xfrm>
              <a:off x="0" y="-28575"/>
              <a:ext cx="812800" cy="841375"/>
            </a:xfrm>
            <a:prstGeom prst="rect">
              <a:avLst/>
            </a:prstGeom>
          </p:spPr>
          <p:txBody>
            <a:bodyPr anchor="ctr" rtlCol="false" tIns="48876" lIns="48876" bIns="48876" rIns="48876"/>
            <a:lstStyle/>
            <a:p>
              <a:pPr algn="ctr" marL="0" indent="0" lvl="0">
                <a:lnSpc>
                  <a:spcPts val="1616"/>
                </a:lnSpc>
                <a:spcBef>
                  <a:spcPct val="0"/>
                </a:spcBef>
              </a:pPr>
            </a:p>
          </p:txBody>
        </p:sp>
      </p:grpSp>
      <p:grpSp>
        <p:nvGrpSpPr>
          <p:cNvPr name="Group 41" id="41"/>
          <p:cNvGrpSpPr/>
          <p:nvPr/>
        </p:nvGrpSpPr>
        <p:grpSpPr>
          <a:xfrm rot="-2700000">
            <a:off x="16976655" y="4199953"/>
            <a:ext cx="2509903" cy="2483014"/>
            <a:chOff x="0" y="0"/>
            <a:chExt cx="1135044" cy="1122884"/>
          </a:xfrm>
        </p:grpSpPr>
        <p:sp>
          <p:nvSpPr>
            <p:cNvPr name="Freeform 42" id="42"/>
            <p:cNvSpPr/>
            <p:nvPr/>
          </p:nvSpPr>
          <p:spPr>
            <a:xfrm flipH="false" flipV="false" rot="0">
              <a:off x="0" y="0"/>
              <a:ext cx="1135044" cy="1122884"/>
            </a:xfrm>
            <a:custGeom>
              <a:avLst/>
              <a:gdLst/>
              <a:ahLst/>
              <a:cxnLst/>
              <a:rect r="r" b="b" t="t" l="l"/>
              <a:pathLst>
                <a:path h="1122884" w="1135044">
                  <a:moveTo>
                    <a:pt x="0" y="0"/>
                  </a:moveTo>
                  <a:lnTo>
                    <a:pt x="1135044" y="0"/>
                  </a:lnTo>
                  <a:lnTo>
                    <a:pt x="1135044" y="1122884"/>
                  </a:lnTo>
                  <a:lnTo>
                    <a:pt x="0" y="1122884"/>
                  </a:lnTo>
                  <a:close/>
                </a:path>
              </a:pathLst>
            </a:custGeom>
            <a:solidFill>
              <a:srgbClr val="000000">
                <a:alpha val="0"/>
              </a:srgbClr>
            </a:solidFill>
            <a:ln w="38100" cap="sq">
              <a:solidFill>
                <a:srgbClr val="075D81"/>
              </a:solidFill>
              <a:prstDash val="solid"/>
              <a:miter/>
            </a:ln>
          </p:spPr>
        </p:sp>
        <p:sp>
          <p:nvSpPr>
            <p:cNvPr name="TextBox 43" id="43"/>
            <p:cNvSpPr txBox="true"/>
            <p:nvPr/>
          </p:nvSpPr>
          <p:spPr>
            <a:xfrm>
              <a:off x="0" y="-28575"/>
              <a:ext cx="1135044" cy="1151459"/>
            </a:xfrm>
            <a:prstGeom prst="rect">
              <a:avLst/>
            </a:prstGeom>
          </p:spPr>
          <p:txBody>
            <a:bodyPr anchor="ctr" rtlCol="false" tIns="48876" lIns="48876" bIns="48876" rIns="48876"/>
            <a:lstStyle/>
            <a:p>
              <a:pPr algn="ctr">
                <a:lnSpc>
                  <a:spcPts val="1616"/>
                </a:lnSpc>
              </a:pPr>
            </a:p>
          </p:txBody>
        </p:sp>
      </p:grpSp>
      <p:grpSp>
        <p:nvGrpSpPr>
          <p:cNvPr name="Group 44" id="44"/>
          <p:cNvGrpSpPr/>
          <p:nvPr/>
        </p:nvGrpSpPr>
        <p:grpSpPr>
          <a:xfrm rot="-2700000">
            <a:off x="14614169" y="-1715408"/>
            <a:ext cx="2005424" cy="2005424"/>
            <a:chOff x="0" y="0"/>
            <a:chExt cx="812800" cy="812800"/>
          </a:xfrm>
        </p:grpSpPr>
        <p:sp>
          <p:nvSpPr>
            <p:cNvPr name="Freeform 45" id="45"/>
            <p:cNvSpPr/>
            <p:nvPr/>
          </p:nvSpPr>
          <p:spPr>
            <a:xfrm flipH="false" flipV="false" rot="0">
              <a:off x="0" y="0"/>
              <a:ext cx="812800" cy="812800"/>
            </a:xfrm>
            <a:custGeom>
              <a:avLst/>
              <a:gdLst/>
              <a:ahLst/>
              <a:cxnLst/>
              <a:rect r="r" b="b" t="t" l="l"/>
              <a:pathLst>
                <a:path h="812800" w="812800">
                  <a:moveTo>
                    <a:pt x="0" y="0"/>
                  </a:moveTo>
                  <a:lnTo>
                    <a:pt x="812800" y="0"/>
                  </a:lnTo>
                  <a:lnTo>
                    <a:pt x="812800" y="812800"/>
                  </a:lnTo>
                  <a:lnTo>
                    <a:pt x="0" y="812800"/>
                  </a:lnTo>
                  <a:close/>
                </a:path>
              </a:pathLst>
            </a:custGeom>
            <a:solidFill>
              <a:srgbClr val="000000">
                <a:alpha val="0"/>
              </a:srgbClr>
            </a:solidFill>
            <a:ln w="38100" cap="sq">
              <a:solidFill>
                <a:srgbClr val="075D81"/>
              </a:solidFill>
              <a:prstDash val="solid"/>
              <a:miter/>
            </a:ln>
          </p:spPr>
        </p:sp>
        <p:sp>
          <p:nvSpPr>
            <p:cNvPr name="TextBox 46" id="46"/>
            <p:cNvSpPr txBox="true"/>
            <p:nvPr/>
          </p:nvSpPr>
          <p:spPr>
            <a:xfrm>
              <a:off x="0" y="-28575"/>
              <a:ext cx="812800" cy="841375"/>
            </a:xfrm>
            <a:prstGeom prst="rect">
              <a:avLst/>
            </a:prstGeom>
          </p:spPr>
          <p:txBody>
            <a:bodyPr anchor="ctr" rtlCol="false" tIns="48876" lIns="48876" bIns="48876" rIns="48876"/>
            <a:lstStyle/>
            <a:p>
              <a:pPr algn="ctr" marL="0" indent="0" lvl="0">
                <a:lnSpc>
                  <a:spcPts val="1616"/>
                </a:lnSpc>
                <a:spcBef>
                  <a:spcPct val="0"/>
                </a:spcBef>
              </a:pPr>
            </a:p>
          </p:txBody>
        </p:sp>
      </p:grpSp>
      <p:sp>
        <p:nvSpPr>
          <p:cNvPr name="Freeform 47" id="47"/>
          <p:cNvSpPr/>
          <p:nvPr/>
        </p:nvSpPr>
        <p:spPr>
          <a:xfrm flipH="false" flipV="false" rot="0">
            <a:off x="12412248" y="8603452"/>
            <a:ext cx="5337075" cy="1285345"/>
          </a:xfrm>
          <a:custGeom>
            <a:avLst/>
            <a:gdLst/>
            <a:ahLst/>
            <a:cxnLst/>
            <a:rect r="r" b="b" t="t" l="l"/>
            <a:pathLst>
              <a:path h="1285345" w="5337075">
                <a:moveTo>
                  <a:pt x="0" y="0"/>
                </a:moveTo>
                <a:lnTo>
                  <a:pt x="5337075" y="0"/>
                </a:lnTo>
                <a:lnTo>
                  <a:pt x="5337075" y="1285346"/>
                </a:lnTo>
                <a:lnTo>
                  <a:pt x="0" y="1285346"/>
                </a:lnTo>
                <a:lnTo>
                  <a:pt x="0" y="0"/>
                </a:lnTo>
                <a:close/>
              </a:path>
            </a:pathLst>
          </a:custGeom>
          <a:blipFill>
            <a:blip r:embed="rId7"/>
            <a:stretch>
              <a:fillRect l="0" t="0" r="0" b="0"/>
            </a:stretch>
          </a:blipFill>
        </p:spPr>
      </p:sp>
      <p:grpSp>
        <p:nvGrpSpPr>
          <p:cNvPr name="Group 48" id="48"/>
          <p:cNvGrpSpPr/>
          <p:nvPr/>
        </p:nvGrpSpPr>
        <p:grpSpPr>
          <a:xfrm rot="0">
            <a:off x="6802273" y="3086867"/>
            <a:ext cx="9261078" cy="5506674"/>
            <a:chOff x="0" y="0"/>
            <a:chExt cx="12348104" cy="7342232"/>
          </a:xfrm>
        </p:grpSpPr>
        <p:sp>
          <p:nvSpPr>
            <p:cNvPr name="TextBox 49" id="49"/>
            <p:cNvSpPr txBox="true"/>
            <p:nvPr/>
          </p:nvSpPr>
          <p:spPr>
            <a:xfrm rot="0">
              <a:off x="0" y="1457242"/>
              <a:ext cx="10899021" cy="1685609"/>
            </a:xfrm>
            <a:prstGeom prst="rect">
              <a:avLst/>
            </a:prstGeom>
          </p:spPr>
          <p:txBody>
            <a:bodyPr anchor="t" rtlCol="false" tIns="0" lIns="0" bIns="0" rIns="0">
              <a:spAutoFit/>
            </a:bodyPr>
            <a:lstStyle/>
            <a:p>
              <a:pPr algn="l">
                <a:lnSpc>
                  <a:spcPts val="8342"/>
                </a:lnSpc>
              </a:pPr>
              <a:r>
                <a:rPr lang="en-US" sz="9067" b="true">
                  <a:solidFill>
                    <a:srgbClr val="FFFFFF"/>
                  </a:solidFill>
                  <a:latin typeface="Poppins Heavy"/>
                  <a:ea typeface="Poppins Heavy"/>
                  <a:cs typeface="Poppins Heavy"/>
                  <a:sym typeface="Poppins Heavy"/>
                </a:rPr>
                <a:t>SENIOR HIGH</a:t>
              </a:r>
            </a:p>
          </p:txBody>
        </p:sp>
        <p:sp>
          <p:nvSpPr>
            <p:cNvPr name="TextBox 50" id="50"/>
            <p:cNvSpPr txBox="true"/>
            <p:nvPr/>
          </p:nvSpPr>
          <p:spPr>
            <a:xfrm rot="0">
              <a:off x="104176" y="2894077"/>
              <a:ext cx="12009952" cy="3110710"/>
            </a:xfrm>
            <a:prstGeom prst="rect">
              <a:avLst/>
            </a:prstGeom>
          </p:spPr>
          <p:txBody>
            <a:bodyPr anchor="t" rtlCol="false" tIns="0" lIns="0" bIns="0" rIns="0">
              <a:spAutoFit/>
            </a:bodyPr>
            <a:lstStyle/>
            <a:p>
              <a:pPr algn="l">
                <a:lnSpc>
                  <a:spcPts val="8415"/>
                </a:lnSpc>
              </a:pPr>
              <a:r>
                <a:rPr lang="en-US" sz="9147" b="true">
                  <a:solidFill>
                    <a:srgbClr val="DEEFF6"/>
                  </a:solidFill>
                  <a:latin typeface="Poppins Heavy"/>
                  <a:ea typeface="Poppins Heavy"/>
                  <a:cs typeface="Poppins Heavy"/>
                  <a:sym typeface="Poppins Heavy"/>
                </a:rPr>
                <a:t>MISSION </a:t>
              </a:r>
            </a:p>
            <a:p>
              <a:pPr algn="l">
                <a:lnSpc>
                  <a:spcPts val="8415"/>
                </a:lnSpc>
              </a:pPr>
              <a:r>
                <a:rPr lang="en-US" sz="9147" b="true">
                  <a:solidFill>
                    <a:srgbClr val="DEEFF6"/>
                  </a:solidFill>
                  <a:latin typeface="Poppins Heavy"/>
                  <a:ea typeface="Poppins Heavy"/>
                  <a:cs typeface="Poppins Heavy"/>
                  <a:sym typeface="Poppins Heavy"/>
                </a:rPr>
                <a:t>TRIP</a:t>
              </a:r>
            </a:p>
          </p:txBody>
        </p:sp>
        <p:sp>
          <p:nvSpPr>
            <p:cNvPr name="TextBox 51" id="51"/>
            <p:cNvSpPr txBox="true"/>
            <p:nvPr/>
          </p:nvSpPr>
          <p:spPr>
            <a:xfrm rot="0">
              <a:off x="0" y="142875"/>
              <a:ext cx="4268088" cy="1581126"/>
            </a:xfrm>
            <a:prstGeom prst="rect">
              <a:avLst/>
            </a:prstGeom>
          </p:spPr>
          <p:txBody>
            <a:bodyPr anchor="t" rtlCol="false" tIns="0" lIns="0" bIns="0" rIns="0">
              <a:spAutoFit/>
            </a:bodyPr>
            <a:lstStyle/>
            <a:p>
              <a:pPr algn="l">
                <a:lnSpc>
                  <a:spcPts val="7823"/>
                </a:lnSpc>
              </a:pPr>
              <a:r>
                <a:rPr lang="en-US" sz="8503">
                  <a:solidFill>
                    <a:srgbClr val="FFFFFF"/>
                  </a:solidFill>
                  <a:latin typeface="Poppins"/>
                  <a:ea typeface="Poppins"/>
                  <a:cs typeface="Poppins"/>
                  <a:sym typeface="Poppins"/>
                </a:rPr>
                <a:t>2025</a:t>
              </a:r>
            </a:p>
          </p:txBody>
        </p:sp>
        <p:sp>
          <p:nvSpPr>
            <p:cNvPr name="TextBox 52" id="52"/>
            <p:cNvSpPr txBox="true"/>
            <p:nvPr/>
          </p:nvSpPr>
          <p:spPr>
            <a:xfrm rot="0">
              <a:off x="104176" y="6245123"/>
              <a:ext cx="3997148" cy="528203"/>
            </a:xfrm>
            <a:prstGeom prst="rect">
              <a:avLst/>
            </a:prstGeom>
          </p:spPr>
          <p:txBody>
            <a:bodyPr anchor="t" rtlCol="false" tIns="0" lIns="0" bIns="0" rIns="0">
              <a:spAutoFit/>
            </a:bodyPr>
            <a:lstStyle/>
            <a:p>
              <a:pPr algn="l">
                <a:lnSpc>
                  <a:spcPts val="3381"/>
                </a:lnSpc>
                <a:spcBef>
                  <a:spcPct val="0"/>
                </a:spcBef>
              </a:pPr>
              <a:r>
                <a:rPr lang="en-US" sz="2415">
                  <a:solidFill>
                    <a:srgbClr val="FFFFFF"/>
                  </a:solidFill>
                  <a:latin typeface="Montserrat Classic"/>
                  <a:ea typeface="Montserrat Classic"/>
                  <a:cs typeface="Montserrat Classic"/>
                  <a:sym typeface="Montserrat Classic"/>
                </a:rPr>
                <a:t>Destination:</a:t>
              </a:r>
            </a:p>
          </p:txBody>
        </p:sp>
        <p:sp>
          <p:nvSpPr>
            <p:cNvPr name="TextBox 53" id="53"/>
            <p:cNvSpPr txBox="true"/>
            <p:nvPr/>
          </p:nvSpPr>
          <p:spPr>
            <a:xfrm rot="0">
              <a:off x="104176" y="6715886"/>
              <a:ext cx="12243928" cy="626346"/>
            </a:xfrm>
            <a:prstGeom prst="rect">
              <a:avLst/>
            </a:prstGeom>
          </p:spPr>
          <p:txBody>
            <a:bodyPr anchor="t" rtlCol="false" tIns="0" lIns="0" bIns="0" rIns="0">
              <a:spAutoFit/>
            </a:bodyPr>
            <a:lstStyle/>
            <a:p>
              <a:pPr algn="l">
                <a:lnSpc>
                  <a:spcPts val="3945"/>
                </a:lnSpc>
                <a:spcBef>
                  <a:spcPct val="0"/>
                </a:spcBef>
              </a:pPr>
              <a:r>
                <a:rPr lang="en-US" sz="2817" b="true">
                  <a:solidFill>
                    <a:srgbClr val="DEEFF6"/>
                  </a:solidFill>
                  <a:latin typeface="Montserrat Classic Bold"/>
                  <a:ea typeface="Montserrat Classic Bold"/>
                  <a:cs typeface="Montserrat Classic Bold"/>
                  <a:sym typeface="Montserrat Classic Bold"/>
                </a:rPr>
                <a:t>Atlanta, GA</a:t>
              </a:r>
            </a:p>
          </p:txBody>
        </p:sp>
      </p:grpSp>
      <p:grpSp>
        <p:nvGrpSpPr>
          <p:cNvPr name="Group 54" id="54"/>
          <p:cNvGrpSpPr/>
          <p:nvPr/>
        </p:nvGrpSpPr>
        <p:grpSpPr>
          <a:xfrm rot="0">
            <a:off x="10499875" y="-1868186"/>
            <a:ext cx="3848699" cy="3864278"/>
            <a:chOff x="0" y="0"/>
            <a:chExt cx="812800" cy="816090"/>
          </a:xfrm>
        </p:grpSpPr>
        <p:sp>
          <p:nvSpPr>
            <p:cNvPr name="Freeform 55" id="55"/>
            <p:cNvSpPr/>
            <p:nvPr/>
          </p:nvSpPr>
          <p:spPr>
            <a:xfrm flipH="false" flipV="false" rot="0">
              <a:off x="0" y="0"/>
              <a:ext cx="812800" cy="816090"/>
            </a:xfrm>
            <a:custGeom>
              <a:avLst/>
              <a:gdLst/>
              <a:ahLst/>
              <a:cxnLst/>
              <a:rect r="r" b="b" t="t" l="l"/>
              <a:pathLst>
                <a:path h="816090" w="812800">
                  <a:moveTo>
                    <a:pt x="406400" y="0"/>
                  </a:moveTo>
                  <a:lnTo>
                    <a:pt x="812800" y="408045"/>
                  </a:lnTo>
                  <a:lnTo>
                    <a:pt x="406400" y="816090"/>
                  </a:lnTo>
                  <a:lnTo>
                    <a:pt x="0" y="408045"/>
                  </a:lnTo>
                  <a:lnTo>
                    <a:pt x="406400" y="0"/>
                  </a:lnTo>
                  <a:close/>
                </a:path>
              </a:pathLst>
            </a:custGeom>
            <a:blipFill>
              <a:blip r:embed="rId8"/>
              <a:stretch>
                <a:fillRect l="-121118" t="0" r="-75001" b="-96259"/>
              </a:stretch>
            </a:blipFill>
          </p:spPr>
        </p:sp>
      </p:grpSp>
      <p:grpSp>
        <p:nvGrpSpPr>
          <p:cNvPr name="Group 56" id="56"/>
          <p:cNvGrpSpPr/>
          <p:nvPr/>
        </p:nvGrpSpPr>
        <p:grpSpPr>
          <a:xfrm rot="0">
            <a:off x="16466344" y="3597307"/>
            <a:ext cx="3709555" cy="3724570"/>
            <a:chOff x="0" y="0"/>
            <a:chExt cx="812800" cy="816090"/>
          </a:xfrm>
        </p:grpSpPr>
        <p:sp>
          <p:nvSpPr>
            <p:cNvPr name="Freeform 57" id="57"/>
            <p:cNvSpPr/>
            <p:nvPr/>
          </p:nvSpPr>
          <p:spPr>
            <a:xfrm flipH="false" flipV="false" rot="0">
              <a:off x="0" y="0"/>
              <a:ext cx="812800" cy="816090"/>
            </a:xfrm>
            <a:custGeom>
              <a:avLst/>
              <a:gdLst/>
              <a:ahLst/>
              <a:cxnLst/>
              <a:rect r="r" b="b" t="t" l="l"/>
              <a:pathLst>
                <a:path h="816090" w="812800">
                  <a:moveTo>
                    <a:pt x="406400" y="0"/>
                  </a:moveTo>
                  <a:lnTo>
                    <a:pt x="812800" y="408045"/>
                  </a:lnTo>
                  <a:lnTo>
                    <a:pt x="406400" y="816090"/>
                  </a:lnTo>
                  <a:lnTo>
                    <a:pt x="0" y="408045"/>
                  </a:lnTo>
                  <a:lnTo>
                    <a:pt x="406400" y="0"/>
                  </a:lnTo>
                  <a:close/>
                </a:path>
              </a:pathLst>
            </a:custGeom>
            <a:blipFill>
              <a:blip r:embed="rId9"/>
              <a:stretch>
                <a:fillRect l="-95140" t="0" r="0" b="-17318"/>
              </a:stretch>
            </a:blipFill>
          </p:spPr>
        </p:sp>
      </p:grpSp>
    </p:spTree>
  </p:cSld>
  <p:clrMapOvr>
    <a:masterClrMapping/>
  </p:clrMapOvr>
</p:sld>
</file>

<file path=ppt/slides/slide10.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0" y="2850061"/>
            <a:ext cx="18288000" cy="7436939"/>
            <a:chOff x="0" y="0"/>
            <a:chExt cx="6812038" cy="2770162"/>
          </a:xfrm>
        </p:grpSpPr>
        <p:sp>
          <p:nvSpPr>
            <p:cNvPr name="Freeform 3" id="3"/>
            <p:cNvSpPr/>
            <p:nvPr/>
          </p:nvSpPr>
          <p:spPr>
            <a:xfrm flipH="false" flipV="false" rot="0">
              <a:off x="0" y="0"/>
              <a:ext cx="6812038" cy="2770162"/>
            </a:xfrm>
            <a:custGeom>
              <a:avLst/>
              <a:gdLst/>
              <a:ahLst/>
              <a:cxnLst/>
              <a:rect r="r" b="b" t="t" l="l"/>
              <a:pathLst>
                <a:path h="2770162" w="6812038">
                  <a:moveTo>
                    <a:pt x="0" y="0"/>
                  </a:moveTo>
                  <a:lnTo>
                    <a:pt x="6812038" y="0"/>
                  </a:lnTo>
                  <a:lnTo>
                    <a:pt x="6812038" y="2770162"/>
                  </a:lnTo>
                  <a:lnTo>
                    <a:pt x="0" y="2770162"/>
                  </a:lnTo>
                  <a:close/>
                </a:path>
              </a:pathLst>
            </a:custGeom>
            <a:solidFill>
              <a:srgbClr val="DEEFF6"/>
            </a:solidFill>
          </p:spPr>
        </p:sp>
        <p:sp>
          <p:nvSpPr>
            <p:cNvPr name="TextBox 4" id="4"/>
            <p:cNvSpPr txBox="true"/>
            <p:nvPr/>
          </p:nvSpPr>
          <p:spPr>
            <a:xfrm>
              <a:off x="0" y="-66675"/>
              <a:ext cx="6812038" cy="2836837"/>
            </a:xfrm>
            <a:prstGeom prst="rect">
              <a:avLst/>
            </a:prstGeom>
          </p:spPr>
          <p:txBody>
            <a:bodyPr anchor="ctr" rtlCol="false" tIns="48876" lIns="48876" bIns="48876" rIns="48876"/>
            <a:lstStyle/>
            <a:p>
              <a:pPr algn="l">
                <a:lnSpc>
                  <a:spcPts val="4276"/>
                </a:lnSpc>
              </a:pPr>
            </a:p>
          </p:txBody>
        </p:sp>
      </p:grpSp>
      <p:sp>
        <p:nvSpPr>
          <p:cNvPr name="TextBox 5" id="5"/>
          <p:cNvSpPr txBox="true"/>
          <p:nvPr/>
        </p:nvSpPr>
        <p:spPr>
          <a:xfrm rot="0">
            <a:off x="0" y="771525"/>
            <a:ext cx="18288000" cy="1595220"/>
          </a:xfrm>
          <a:prstGeom prst="rect">
            <a:avLst/>
          </a:prstGeom>
        </p:spPr>
        <p:txBody>
          <a:bodyPr anchor="t" rtlCol="false" tIns="0" lIns="0" bIns="0" rIns="0">
            <a:spAutoFit/>
          </a:bodyPr>
          <a:lstStyle/>
          <a:p>
            <a:pPr algn="ctr">
              <a:lnSpc>
                <a:spcPts val="12349"/>
              </a:lnSpc>
              <a:spcBef>
                <a:spcPct val="0"/>
              </a:spcBef>
            </a:pPr>
            <a:r>
              <a:rPr lang="en-US" b="true" sz="8821">
                <a:solidFill>
                  <a:srgbClr val="075D81"/>
                </a:solidFill>
                <a:latin typeface="Poppins Bold"/>
                <a:ea typeface="Poppins Bold"/>
                <a:cs typeface="Poppins Bold"/>
                <a:sym typeface="Poppins Bold"/>
              </a:rPr>
              <a:t>Mission Trip Dates Deadlines</a:t>
            </a:r>
          </a:p>
        </p:txBody>
      </p:sp>
      <p:sp>
        <p:nvSpPr>
          <p:cNvPr name="TextBox 6" id="6"/>
          <p:cNvSpPr txBox="true"/>
          <p:nvPr/>
        </p:nvSpPr>
        <p:spPr>
          <a:xfrm rot="0">
            <a:off x="671679" y="3008403"/>
            <a:ext cx="16299885" cy="10155257"/>
          </a:xfrm>
          <a:prstGeom prst="rect">
            <a:avLst/>
          </a:prstGeom>
        </p:spPr>
        <p:txBody>
          <a:bodyPr anchor="t" rtlCol="false" tIns="0" lIns="0" bIns="0" rIns="0">
            <a:spAutoFit/>
          </a:bodyPr>
          <a:lstStyle/>
          <a:p>
            <a:pPr algn="l">
              <a:lnSpc>
                <a:spcPts val="8515"/>
              </a:lnSpc>
            </a:pPr>
            <a:r>
              <a:rPr lang="en-US" sz="4481">
                <a:solidFill>
                  <a:srgbClr val="075D81"/>
                </a:solidFill>
                <a:latin typeface="Montserrat Classic"/>
                <a:ea typeface="Montserrat Classic"/>
                <a:cs typeface="Montserrat Classic"/>
                <a:sym typeface="Montserrat Classic"/>
              </a:rPr>
              <a:t>March 2: Registration deadline</a:t>
            </a:r>
          </a:p>
          <a:p>
            <a:pPr algn="l">
              <a:lnSpc>
                <a:spcPts val="8515"/>
              </a:lnSpc>
            </a:pPr>
            <a:r>
              <a:rPr lang="en-US" sz="4481">
                <a:solidFill>
                  <a:srgbClr val="075D81"/>
                </a:solidFill>
                <a:latin typeface="Montserrat Classic"/>
                <a:ea typeface="Montserrat Classic"/>
                <a:cs typeface="Montserrat Classic"/>
                <a:sym typeface="Montserrat Classic"/>
              </a:rPr>
              <a:t>May 18: Mandatory meeting</a:t>
            </a:r>
          </a:p>
          <a:p>
            <a:pPr algn="l">
              <a:lnSpc>
                <a:spcPts val="8515"/>
              </a:lnSpc>
            </a:pPr>
            <a:r>
              <a:rPr lang="en-US" sz="4481">
                <a:solidFill>
                  <a:srgbClr val="075D81"/>
                </a:solidFill>
                <a:latin typeface="Montserrat Classic"/>
                <a:ea typeface="Montserrat Classic"/>
                <a:cs typeface="Montserrat Classic"/>
                <a:sym typeface="Montserrat Classic"/>
              </a:rPr>
              <a:t>June 8: all forms and final payments due</a:t>
            </a:r>
          </a:p>
          <a:p>
            <a:pPr algn="l">
              <a:lnSpc>
                <a:spcPts val="8515"/>
              </a:lnSpc>
            </a:pPr>
            <a:r>
              <a:rPr lang="en-US" sz="4481">
                <a:solidFill>
                  <a:srgbClr val="075D81"/>
                </a:solidFill>
                <a:latin typeface="Montserrat Classic"/>
                <a:ea typeface="Montserrat Classic"/>
                <a:cs typeface="Montserrat Classic"/>
                <a:sym typeface="Montserrat Classic"/>
              </a:rPr>
              <a:t>July 13: Commissioning Sunday</a:t>
            </a:r>
          </a:p>
          <a:p>
            <a:pPr algn="l">
              <a:lnSpc>
                <a:spcPts val="7125"/>
              </a:lnSpc>
            </a:pPr>
            <a:r>
              <a:rPr lang="en-US" sz="4481">
                <a:solidFill>
                  <a:srgbClr val="075D81"/>
                </a:solidFill>
                <a:latin typeface="Montserrat Classic"/>
                <a:ea typeface="Montserrat Classic"/>
                <a:cs typeface="Montserrat Classic"/>
                <a:sym typeface="Montserrat Classic"/>
              </a:rPr>
              <a:t>July 18-25: Senior High Mission Trip in ATLANTA, GA</a:t>
            </a:r>
          </a:p>
          <a:p>
            <a:pPr algn="l">
              <a:lnSpc>
                <a:spcPts val="10890"/>
              </a:lnSpc>
            </a:pPr>
            <a:r>
              <a:rPr lang="en-US" sz="4481">
                <a:solidFill>
                  <a:srgbClr val="075D81"/>
                </a:solidFill>
                <a:latin typeface="Montserrat Classic"/>
                <a:ea typeface="Montserrat Classic"/>
                <a:cs typeface="Montserrat Classic"/>
                <a:sym typeface="Montserrat Classic"/>
              </a:rPr>
              <a:t>July 27: Youth Sunday</a:t>
            </a:r>
          </a:p>
          <a:p>
            <a:pPr algn="l">
              <a:lnSpc>
                <a:spcPts val="7125"/>
              </a:lnSpc>
            </a:pPr>
          </a:p>
          <a:p>
            <a:pPr algn="l">
              <a:lnSpc>
                <a:spcPts val="6274"/>
              </a:lnSpc>
            </a:pPr>
          </a:p>
          <a:p>
            <a:pPr algn="l">
              <a:lnSpc>
                <a:spcPts val="7262"/>
              </a:lnSpc>
            </a:pPr>
          </a:p>
          <a:p>
            <a:pPr algn="l">
              <a:lnSpc>
                <a:spcPts val="7262"/>
              </a:lnSpc>
            </a:pPr>
          </a:p>
        </p:txBody>
      </p:sp>
    </p:spTree>
  </p:cSld>
  <p:clrMapOvr>
    <a:masterClrMapping/>
  </p:clrMapOvr>
</p:sld>
</file>

<file path=ppt/slides/slide11.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294405" y="3638645"/>
            <a:ext cx="5467337" cy="6284315"/>
            <a:chOff x="0" y="0"/>
            <a:chExt cx="1439957" cy="1655128"/>
          </a:xfrm>
        </p:grpSpPr>
        <p:sp>
          <p:nvSpPr>
            <p:cNvPr name="Freeform 3" id="3"/>
            <p:cNvSpPr/>
            <p:nvPr/>
          </p:nvSpPr>
          <p:spPr>
            <a:xfrm flipH="false" flipV="false" rot="0">
              <a:off x="0" y="0"/>
              <a:ext cx="1439957" cy="1655128"/>
            </a:xfrm>
            <a:custGeom>
              <a:avLst/>
              <a:gdLst/>
              <a:ahLst/>
              <a:cxnLst/>
              <a:rect r="r" b="b" t="t" l="l"/>
              <a:pathLst>
                <a:path h="1655128" w="1439957">
                  <a:moveTo>
                    <a:pt x="0" y="0"/>
                  </a:moveTo>
                  <a:lnTo>
                    <a:pt x="1439957" y="0"/>
                  </a:lnTo>
                  <a:lnTo>
                    <a:pt x="1439957" y="1655128"/>
                  </a:lnTo>
                  <a:lnTo>
                    <a:pt x="0" y="1655128"/>
                  </a:lnTo>
                  <a:close/>
                </a:path>
              </a:pathLst>
            </a:custGeom>
            <a:solidFill>
              <a:srgbClr val="237CA2"/>
            </a:solidFill>
          </p:spPr>
        </p:sp>
        <p:sp>
          <p:nvSpPr>
            <p:cNvPr name="TextBox 4" id="4"/>
            <p:cNvSpPr txBox="true"/>
            <p:nvPr/>
          </p:nvSpPr>
          <p:spPr>
            <a:xfrm>
              <a:off x="0" y="-47625"/>
              <a:ext cx="1439957" cy="1702753"/>
            </a:xfrm>
            <a:prstGeom prst="rect">
              <a:avLst/>
            </a:prstGeom>
          </p:spPr>
          <p:txBody>
            <a:bodyPr anchor="ctr" rtlCol="false" tIns="50800" lIns="50800" bIns="50800" rIns="50800"/>
            <a:lstStyle/>
            <a:p>
              <a:pPr algn="ctr">
                <a:lnSpc>
                  <a:spcPts val="3267"/>
                </a:lnSpc>
              </a:pPr>
            </a:p>
          </p:txBody>
        </p:sp>
      </p:grpSp>
      <p:grpSp>
        <p:nvGrpSpPr>
          <p:cNvPr name="Group 5" id="5"/>
          <p:cNvGrpSpPr/>
          <p:nvPr/>
        </p:nvGrpSpPr>
        <p:grpSpPr>
          <a:xfrm rot="0">
            <a:off x="6293260" y="3694702"/>
            <a:ext cx="5467337" cy="6228257"/>
            <a:chOff x="0" y="0"/>
            <a:chExt cx="1439957" cy="1640364"/>
          </a:xfrm>
        </p:grpSpPr>
        <p:sp>
          <p:nvSpPr>
            <p:cNvPr name="Freeform 6" id="6"/>
            <p:cNvSpPr/>
            <p:nvPr/>
          </p:nvSpPr>
          <p:spPr>
            <a:xfrm flipH="false" flipV="false" rot="0">
              <a:off x="0" y="0"/>
              <a:ext cx="1439957" cy="1640364"/>
            </a:xfrm>
            <a:custGeom>
              <a:avLst/>
              <a:gdLst/>
              <a:ahLst/>
              <a:cxnLst/>
              <a:rect r="r" b="b" t="t" l="l"/>
              <a:pathLst>
                <a:path h="1640364" w="1439957">
                  <a:moveTo>
                    <a:pt x="0" y="0"/>
                  </a:moveTo>
                  <a:lnTo>
                    <a:pt x="1439957" y="0"/>
                  </a:lnTo>
                  <a:lnTo>
                    <a:pt x="1439957" y="1640364"/>
                  </a:lnTo>
                  <a:lnTo>
                    <a:pt x="0" y="1640364"/>
                  </a:lnTo>
                  <a:close/>
                </a:path>
              </a:pathLst>
            </a:custGeom>
            <a:solidFill>
              <a:srgbClr val="4894B4"/>
            </a:solidFill>
          </p:spPr>
        </p:sp>
        <p:sp>
          <p:nvSpPr>
            <p:cNvPr name="TextBox 7" id="7"/>
            <p:cNvSpPr txBox="true"/>
            <p:nvPr/>
          </p:nvSpPr>
          <p:spPr>
            <a:xfrm>
              <a:off x="0" y="-47625"/>
              <a:ext cx="1439957" cy="1687989"/>
            </a:xfrm>
            <a:prstGeom prst="rect">
              <a:avLst/>
            </a:prstGeom>
          </p:spPr>
          <p:txBody>
            <a:bodyPr anchor="ctr" rtlCol="false" tIns="50800" lIns="50800" bIns="50800" rIns="50800"/>
            <a:lstStyle/>
            <a:p>
              <a:pPr algn="ctr">
                <a:lnSpc>
                  <a:spcPts val="3267"/>
                </a:lnSpc>
              </a:pPr>
            </a:p>
          </p:txBody>
        </p:sp>
      </p:grpSp>
      <p:grpSp>
        <p:nvGrpSpPr>
          <p:cNvPr name="Group 8" id="8"/>
          <p:cNvGrpSpPr/>
          <p:nvPr/>
        </p:nvGrpSpPr>
        <p:grpSpPr>
          <a:xfrm rot="0">
            <a:off x="12419880" y="3694702"/>
            <a:ext cx="5521377" cy="6228257"/>
            <a:chOff x="0" y="0"/>
            <a:chExt cx="1454190" cy="1640364"/>
          </a:xfrm>
        </p:grpSpPr>
        <p:sp>
          <p:nvSpPr>
            <p:cNvPr name="Freeform 9" id="9"/>
            <p:cNvSpPr/>
            <p:nvPr/>
          </p:nvSpPr>
          <p:spPr>
            <a:xfrm flipH="false" flipV="false" rot="0">
              <a:off x="0" y="0"/>
              <a:ext cx="1454190" cy="1640364"/>
            </a:xfrm>
            <a:custGeom>
              <a:avLst/>
              <a:gdLst/>
              <a:ahLst/>
              <a:cxnLst/>
              <a:rect r="r" b="b" t="t" l="l"/>
              <a:pathLst>
                <a:path h="1640364" w="1454190">
                  <a:moveTo>
                    <a:pt x="0" y="0"/>
                  </a:moveTo>
                  <a:lnTo>
                    <a:pt x="1454190" y="0"/>
                  </a:lnTo>
                  <a:lnTo>
                    <a:pt x="1454190" y="1640364"/>
                  </a:lnTo>
                  <a:lnTo>
                    <a:pt x="0" y="1640364"/>
                  </a:lnTo>
                  <a:close/>
                </a:path>
              </a:pathLst>
            </a:custGeom>
            <a:solidFill>
              <a:srgbClr val="DEEFF6"/>
            </a:solidFill>
          </p:spPr>
        </p:sp>
        <p:sp>
          <p:nvSpPr>
            <p:cNvPr name="TextBox 10" id="10"/>
            <p:cNvSpPr txBox="true"/>
            <p:nvPr/>
          </p:nvSpPr>
          <p:spPr>
            <a:xfrm>
              <a:off x="0" y="-47625"/>
              <a:ext cx="1454190" cy="1687989"/>
            </a:xfrm>
            <a:prstGeom prst="rect">
              <a:avLst/>
            </a:prstGeom>
          </p:spPr>
          <p:txBody>
            <a:bodyPr anchor="ctr" rtlCol="false" tIns="50800" lIns="50800" bIns="50800" rIns="50800"/>
            <a:lstStyle/>
            <a:p>
              <a:pPr algn="ctr">
                <a:lnSpc>
                  <a:spcPts val="3267"/>
                </a:lnSpc>
              </a:pPr>
            </a:p>
          </p:txBody>
        </p:sp>
      </p:grpSp>
      <p:sp>
        <p:nvSpPr>
          <p:cNvPr name="TextBox 11" id="11"/>
          <p:cNvSpPr txBox="true"/>
          <p:nvPr/>
        </p:nvSpPr>
        <p:spPr>
          <a:xfrm rot="0">
            <a:off x="976362" y="102502"/>
            <a:ext cx="16282938" cy="1595220"/>
          </a:xfrm>
          <a:prstGeom prst="rect">
            <a:avLst/>
          </a:prstGeom>
        </p:spPr>
        <p:txBody>
          <a:bodyPr anchor="t" rtlCol="false" tIns="0" lIns="0" bIns="0" rIns="0">
            <a:spAutoFit/>
          </a:bodyPr>
          <a:lstStyle/>
          <a:p>
            <a:pPr algn="ctr">
              <a:lnSpc>
                <a:spcPts val="12349"/>
              </a:lnSpc>
              <a:spcBef>
                <a:spcPct val="0"/>
              </a:spcBef>
            </a:pPr>
            <a:r>
              <a:rPr lang="en-US" b="true" sz="8821">
                <a:solidFill>
                  <a:srgbClr val="7CB7CF"/>
                </a:solidFill>
                <a:latin typeface="Poppins Bold"/>
                <a:ea typeface="Poppins Bold"/>
                <a:cs typeface="Poppins Bold"/>
                <a:sym typeface="Poppins Bold"/>
              </a:rPr>
              <a:t>Fundraisers</a:t>
            </a:r>
          </a:p>
        </p:txBody>
      </p:sp>
      <p:sp>
        <p:nvSpPr>
          <p:cNvPr name="TextBox 12" id="12"/>
          <p:cNvSpPr txBox="true"/>
          <p:nvPr/>
        </p:nvSpPr>
        <p:spPr>
          <a:xfrm rot="0">
            <a:off x="294405" y="1649976"/>
            <a:ext cx="17646851" cy="1671672"/>
          </a:xfrm>
          <a:prstGeom prst="rect">
            <a:avLst/>
          </a:prstGeom>
        </p:spPr>
        <p:txBody>
          <a:bodyPr anchor="t" rtlCol="false" tIns="0" lIns="0" bIns="0" rIns="0">
            <a:spAutoFit/>
          </a:bodyPr>
          <a:lstStyle/>
          <a:p>
            <a:pPr algn="ctr">
              <a:lnSpc>
                <a:spcPts val="6779"/>
              </a:lnSpc>
            </a:pPr>
            <a:r>
              <a:rPr lang="en-US" sz="4430">
                <a:solidFill>
                  <a:srgbClr val="4894B4"/>
                </a:solidFill>
                <a:latin typeface="Montserrat Classic"/>
                <a:ea typeface="Montserrat Classic"/>
                <a:cs typeface="Montserrat Classic"/>
                <a:sym typeface="Montserrat Classic"/>
              </a:rPr>
              <a:t>All trip participants must come to at least one of the following Sundays, 9-11am</a:t>
            </a:r>
          </a:p>
        </p:txBody>
      </p:sp>
      <p:sp>
        <p:nvSpPr>
          <p:cNvPr name="TextBox 13" id="13"/>
          <p:cNvSpPr txBox="true"/>
          <p:nvPr/>
        </p:nvSpPr>
        <p:spPr>
          <a:xfrm rot="0">
            <a:off x="185710" y="3946797"/>
            <a:ext cx="5576032" cy="1369553"/>
          </a:xfrm>
          <a:prstGeom prst="rect">
            <a:avLst/>
          </a:prstGeom>
        </p:spPr>
        <p:txBody>
          <a:bodyPr anchor="t" rtlCol="false" tIns="0" lIns="0" bIns="0" rIns="0">
            <a:spAutoFit/>
          </a:bodyPr>
          <a:lstStyle/>
          <a:p>
            <a:pPr algn="ctr">
              <a:lnSpc>
                <a:spcPts val="5257"/>
              </a:lnSpc>
            </a:pPr>
            <a:r>
              <a:rPr lang="en-US" b="true" sz="5055">
                <a:solidFill>
                  <a:srgbClr val="FFFFFF"/>
                </a:solidFill>
                <a:latin typeface="Montserrat Classic Bold"/>
                <a:ea typeface="Montserrat Classic Bold"/>
                <a:cs typeface="Montserrat Classic Bold"/>
                <a:sym typeface="Montserrat Classic Bold"/>
              </a:rPr>
              <a:t>March Mission Trip Madness</a:t>
            </a:r>
          </a:p>
        </p:txBody>
      </p:sp>
      <p:sp>
        <p:nvSpPr>
          <p:cNvPr name="TextBox 14" id="14"/>
          <p:cNvSpPr txBox="true"/>
          <p:nvPr/>
        </p:nvSpPr>
        <p:spPr>
          <a:xfrm rot="0">
            <a:off x="6384163" y="4193487"/>
            <a:ext cx="5285531" cy="828548"/>
          </a:xfrm>
          <a:prstGeom prst="rect">
            <a:avLst/>
          </a:prstGeom>
        </p:spPr>
        <p:txBody>
          <a:bodyPr anchor="t" rtlCol="false" tIns="0" lIns="0" bIns="0" rIns="0">
            <a:spAutoFit/>
          </a:bodyPr>
          <a:lstStyle/>
          <a:p>
            <a:pPr algn="ctr">
              <a:lnSpc>
                <a:spcPts val="6495"/>
              </a:lnSpc>
            </a:pPr>
            <a:r>
              <a:rPr lang="en-US" b="true" sz="5599">
                <a:solidFill>
                  <a:srgbClr val="FFFFFF"/>
                </a:solidFill>
                <a:latin typeface="Montserrat Classic Bold"/>
                <a:ea typeface="Montserrat Classic Bold"/>
                <a:cs typeface="Montserrat Classic Bold"/>
                <a:sym typeface="Montserrat Classic Bold"/>
              </a:rPr>
              <a:t>Stock Sale</a:t>
            </a:r>
          </a:p>
        </p:txBody>
      </p:sp>
      <p:sp>
        <p:nvSpPr>
          <p:cNvPr name="TextBox 15" id="15"/>
          <p:cNvSpPr txBox="true"/>
          <p:nvPr/>
        </p:nvSpPr>
        <p:spPr>
          <a:xfrm rot="0">
            <a:off x="12492664" y="4059375"/>
            <a:ext cx="5448593" cy="962660"/>
          </a:xfrm>
          <a:prstGeom prst="rect">
            <a:avLst/>
          </a:prstGeom>
        </p:spPr>
        <p:txBody>
          <a:bodyPr anchor="t" rtlCol="false" tIns="0" lIns="0" bIns="0" rIns="0">
            <a:spAutoFit/>
          </a:bodyPr>
          <a:lstStyle/>
          <a:p>
            <a:pPr algn="ctr">
              <a:lnSpc>
                <a:spcPts val="7840"/>
              </a:lnSpc>
              <a:spcBef>
                <a:spcPct val="0"/>
              </a:spcBef>
            </a:pPr>
            <a:r>
              <a:rPr lang="en-US" b="true" sz="5600">
                <a:solidFill>
                  <a:srgbClr val="237CA2"/>
                </a:solidFill>
                <a:latin typeface="Montserrat Classic Bold"/>
                <a:ea typeface="Montserrat Classic Bold"/>
                <a:cs typeface="Montserrat Classic Bold"/>
                <a:sym typeface="Montserrat Classic Bold"/>
              </a:rPr>
              <a:t>Donut Days</a:t>
            </a:r>
          </a:p>
        </p:txBody>
      </p:sp>
      <p:sp>
        <p:nvSpPr>
          <p:cNvPr name="TextBox 16" id="16"/>
          <p:cNvSpPr txBox="true"/>
          <p:nvPr/>
        </p:nvSpPr>
        <p:spPr>
          <a:xfrm rot="0">
            <a:off x="185710" y="5265445"/>
            <a:ext cx="5576032" cy="2916415"/>
          </a:xfrm>
          <a:prstGeom prst="rect">
            <a:avLst/>
          </a:prstGeom>
        </p:spPr>
        <p:txBody>
          <a:bodyPr anchor="t" rtlCol="false" tIns="0" lIns="0" bIns="0" rIns="0">
            <a:spAutoFit/>
          </a:bodyPr>
          <a:lstStyle/>
          <a:p>
            <a:pPr algn="ctr">
              <a:lnSpc>
                <a:spcPts val="7777"/>
              </a:lnSpc>
            </a:pPr>
          </a:p>
          <a:p>
            <a:pPr algn="ctr">
              <a:lnSpc>
                <a:spcPts val="7777"/>
              </a:lnSpc>
              <a:spcBef>
                <a:spcPct val="0"/>
              </a:spcBef>
            </a:pPr>
            <a:r>
              <a:rPr lang="en-US" b="true" sz="5555">
                <a:solidFill>
                  <a:srgbClr val="FFFFFF"/>
                </a:solidFill>
                <a:latin typeface="Montserrat Classic Bold"/>
                <a:ea typeface="Montserrat Classic Bold"/>
                <a:cs typeface="Montserrat Classic Bold"/>
                <a:sym typeface="Montserrat Classic Bold"/>
              </a:rPr>
              <a:t>March 2, 9, or April 6</a:t>
            </a:r>
          </a:p>
        </p:txBody>
      </p:sp>
      <p:sp>
        <p:nvSpPr>
          <p:cNvPr name="TextBox 17" id="17"/>
          <p:cNvSpPr txBox="true"/>
          <p:nvPr/>
        </p:nvSpPr>
        <p:spPr>
          <a:xfrm rot="0">
            <a:off x="6293260" y="6270351"/>
            <a:ext cx="5285531" cy="962660"/>
          </a:xfrm>
          <a:prstGeom prst="rect">
            <a:avLst/>
          </a:prstGeom>
        </p:spPr>
        <p:txBody>
          <a:bodyPr anchor="t" rtlCol="false" tIns="0" lIns="0" bIns="0" rIns="0">
            <a:spAutoFit/>
          </a:bodyPr>
          <a:lstStyle/>
          <a:p>
            <a:pPr algn="ctr">
              <a:lnSpc>
                <a:spcPts val="7839"/>
              </a:lnSpc>
              <a:spcBef>
                <a:spcPct val="0"/>
              </a:spcBef>
            </a:pPr>
            <a:r>
              <a:rPr lang="en-US" b="true" sz="5599">
                <a:solidFill>
                  <a:srgbClr val="FFFFFF"/>
                </a:solidFill>
                <a:latin typeface="Montserrat Classic Bold"/>
                <a:ea typeface="Montserrat Classic Bold"/>
                <a:cs typeface="Montserrat Classic Bold"/>
                <a:sym typeface="Montserrat Classic Bold"/>
              </a:rPr>
              <a:t>May 11 or 18</a:t>
            </a:r>
          </a:p>
        </p:txBody>
      </p:sp>
      <p:sp>
        <p:nvSpPr>
          <p:cNvPr name="TextBox 18" id="18"/>
          <p:cNvSpPr txBox="true"/>
          <p:nvPr/>
        </p:nvSpPr>
        <p:spPr>
          <a:xfrm rot="0">
            <a:off x="11669694" y="6317933"/>
            <a:ext cx="6852141" cy="877021"/>
          </a:xfrm>
          <a:prstGeom prst="rect">
            <a:avLst/>
          </a:prstGeom>
        </p:spPr>
        <p:txBody>
          <a:bodyPr anchor="t" rtlCol="false" tIns="0" lIns="0" bIns="0" rIns="0">
            <a:spAutoFit/>
          </a:bodyPr>
          <a:lstStyle/>
          <a:p>
            <a:pPr algn="ctr">
              <a:lnSpc>
                <a:spcPts val="7136"/>
              </a:lnSpc>
              <a:spcBef>
                <a:spcPct val="0"/>
              </a:spcBef>
            </a:pPr>
            <a:r>
              <a:rPr lang="en-US" b="true" sz="5097">
                <a:solidFill>
                  <a:srgbClr val="237CA2"/>
                </a:solidFill>
                <a:latin typeface="Montserrat Classic Bold"/>
                <a:ea typeface="Montserrat Classic Bold"/>
                <a:cs typeface="Montserrat Classic Bold"/>
                <a:sym typeface="Montserrat Classic Bold"/>
              </a:rPr>
              <a:t>Date TBD</a:t>
            </a:r>
          </a:p>
        </p:txBody>
      </p:sp>
      <p:sp>
        <p:nvSpPr>
          <p:cNvPr name="TextBox 19" id="19"/>
          <p:cNvSpPr txBox="true"/>
          <p:nvPr/>
        </p:nvSpPr>
        <p:spPr>
          <a:xfrm rot="0">
            <a:off x="12489171" y="7580991"/>
            <a:ext cx="5213187" cy="1349775"/>
          </a:xfrm>
          <a:prstGeom prst="rect">
            <a:avLst/>
          </a:prstGeom>
        </p:spPr>
        <p:txBody>
          <a:bodyPr anchor="t" rtlCol="false" tIns="0" lIns="0" bIns="0" rIns="0">
            <a:spAutoFit/>
          </a:bodyPr>
          <a:lstStyle/>
          <a:p>
            <a:pPr algn="ctr">
              <a:lnSpc>
                <a:spcPts val="5429"/>
              </a:lnSpc>
              <a:spcBef>
                <a:spcPct val="0"/>
              </a:spcBef>
            </a:pPr>
            <a:r>
              <a:rPr lang="en-US" b="true" sz="3878">
                <a:solidFill>
                  <a:srgbClr val="237CA2"/>
                </a:solidFill>
                <a:latin typeface="Montserrat Classic Bold"/>
                <a:ea typeface="Montserrat Classic Bold"/>
                <a:cs typeface="Montserrat Classic Bold"/>
                <a:sym typeface="Montserrat Classic Bold"/>
              </a:rPr>
              <a:t>All participants must volunteer</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5625814" y="8728108"/>
            <a:ext cx="7036373" cy="530192"/>
          </a:xfrm>
          <a:prstGeom prst="rect">
            <a:avLst/>
          </a:prstGeom>
        </p:spPr>
        <p:txBody>
          <a:bodyPr anchor="t" rtlCol="false" tIns="0" lIns="0" bIns="0" rIns="0">
            <a:spAutoFit/>
          </a:bodyPr>
          <a:lstStyle/>
          <a:p>
            <a:pPr algn="ctr">
              <a:lnSpc>
                <a:spcPts val="4376"/>
              </a:lnSpc>
            </a:pPr>
            <a:r>
              <a:rPr lang="en-US" sz="3126">
                <a:solidFill>
                  <a:srgbClr val="237CA2"/>
                </a:solidFill>
                <a:latin typeface="Montserrat Classic"/>
                <a:ea typeface="Montserrat Classic"/>
                <a:cs typeface="Montserrat Classic"/>
                <a:sym typeface="Montserrat Classic"/>
              </a:rPr>
              <a:t>$750       </a:t>
            </a:r>
            <a:r>
              <a:rPr lang="en-US" sz="3126">
                <a:solidFill>
                  <a:srgbClr val="237CA2"/>
                </a:solidFill>
                <a:latin typeface="Montserrat Classic"/>
                <a:ea typeface="Montserrat Classic"/>
                <a:cs typeface="Montserrat Classic"/>
                <a:sym typeface="Montserrat Classic"/>
              </a:rPr>
              <a:t>scholarships available</a:t>
            </a:r>
          </a:p>
        </p:txBody>
      </p:sp>
      <p:sp>
        <p:nvSpPr>
          <p:cNvPr name="TextBox 3" id="3"/>
          <p:cNvSpPr txBox="true"/>
          <p:nvPr/>
        </p:nvSpPr>
        <p:spPr>
          <a:xfrm rot="0">
            <a:off x="2946045" y="1123950"/>
            <a:ext cx="12395909" cy="812151"/>
          </a:xfrm>
          <a:prstGeom prst="rect">
            <a:avLst/>
          </a:prstGeom>
        </p:spPr>
        <p:txBody>
          <a:bodyPr anchor="t" rtlCol="false" tIns="0" lIns="0" bIns="0" rIns="0">
            <a:spAutoFit/>
          </a:bodyPr>
          <a:lstStyle/>
          <a:p>
            <a:pPr algn="ctr">
              <a:lnSpc>
                <a:spcPts val="5519"/>
              </a:lnSpc>
            </a:pPr>
            <a:r>
              <a:rPr lang="en-US" b="true" sz="5999">
                <a:solidFill>
                  <a:srgbClr val="075D81"/>
                </a:solidFill>
                <a:latin typeface="Poppins Heavy"/>
                <a:ea typeface="Poppins Heavy"/>
                <a:cs typeface="Poppins Heavy"/>
                <a:sym typeface="Poppins Heavy"/>
              </a:rPr>
              <a:t>REGISTER TODAY</a:t>
            </a:r>
          </a:p>
        </p:txBody>
      </p:sp>
      <p:sp>
        <p:nvSpPr>
          <p:cNvPr name="Freeform 4" id="4"/>
          <p:cNvSpPr/>
          <p:nvPr/>
        </p:nvSpPr>
        <p:spPr>
          <a:xfrm flipH="false" flipV="false" rot="0">
            <a:off x="6425651" y="2828925"/>
            <a:ext cx="5436697" cy="5436697"/>
          </a:xfrm>
          <a:custGeom>
            <a:avLst/>
            <a:gdLst/>
            <a:ahLst/>
            <a:cxnLst/>
            <a:rect r="r" b="b" t="t" l="l"/>
            <a:pathLst>
              <a:path h="5436697" w="5436697">
                <a:moveTo>
                  <a:pt x="0" y="0"/>
                </a:moveTo>
                <a:lnTo>
                  <a:pt x="5436698" y="0"/>
                </a:lnTo>
                <a:lnTo>
                  <a:pt x="5436698" y="5436697"/>
                </a:lnTo>
                <a:lnTo>
                  <a:pt x="0" y="5436697"/>
                </a:lnTo>
                <a:lnTo>
                  <a:pt x="0" y="0"/>
                </a:lnTo>
                <a:close/>
              </a:path>
            </a:pathLst>
          </a:custGeom>
          <a:blipFill>
            <a:blip r:embed="rId2"/>
            <a:stretch>
              <a:fillRect l="0" t="0" r="0" b="0"/>
            </a:stretch>
          </a:blipFill>
        </p:spPr>
      </p:sp>
    </p:spTree>
  </p:cSld>
  <p:clrMapOvr>
    <a:masterClrMapping/>
  </p:clrMapOvr>
</p:sld>
</file>

<file path=ppt/slides/slide2.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0" y="1070095"/>
            <a:ext cx="18288000" cy="8146811"/>
            <a:chOff x="0" y="0"/>
            <a:chExt cx="2579680" cy="1149178"/>
          </a:xfrm>
        </p:grpSpPr>
        <p:sp>
          <p:nvSpPr>
            <p:cNvPr name="Freeform 3" id="3"/>
            <p:cNvSpPr/>
            <p:nvPr/>
          </p:nvSpPr>
          <p:spPr>
            <a:xfrm flipH="false" flipV="false" rot="0">
              <a:off x="0" y="0"/>
              <a:ext cx="2579680" cy="1149178"/>
            </a:xfrm>
            <a:custGeom>
              <a:avLst/>
              <a:gdLst/>
              <a:ahLst/>
              <a:cxnLst/>
              <a:rect r="r" b="b" t="t" l="l"/>
              <a:pathLst>
                <a:path h="1149178" w="2579680">
                  <a:moveTo>
                    <a:pt x="0" y="0"/>
                  </a:moveTo>
                  <a:lnTo>
                    <a:pt x="2579680" y="0"/>
                  </a:lnTo>
                  <a:lnTo>
                    <a:pt x="2579680" y="1149178"/>
                  </a:lnTo>
                  <a:lnTo>
                    <a:pt x="0" y="1149178"/>
                  </a:lnTo>
                  <a:close/>
                </a:path>
              </a:pathLst>
            </a:custGeom>
            <a:solidFill>
              <a:srgbClr val="075D81"/>
            </a:solidFill>
          </p:spPr>
        </p:sp>
        <p:sp>
          <p:nvSpPr>
            <p:cNvPr name="TextBox 4" id="4"/>
            <p:cNvSpPr txBox="true"/>
            <p:nvPr/>
          </p:nvSpPr>
          <p:spPr>
            <a:xfrm>
              <a:off x="0" y="-28575"/>
              <a:ext cx="2579680" cy="1177753"/>
            </a:xfrm>
            <a:prstGeom prst="rect">
              <a:avLst/>
            </a:prstGeom>
          </p:spPr>
          <p:txBody>
            <a:bodyPr anchor="ctr" rtlCol="false" tIns="48876" lIns="48876" bIns="48876" rIns="48876"/>
            <a:lstStyle/>
            <a:p>
              <a:pPr algn="ctr">
                <a:lnSpc>
                  <a:spcPts val="1616"/>
                </a:lnSpc>
              </a:pPr>
            </a:p>
          </p:txBody>
        </p:sp>
      </p:grpSp>
      <p:sp>
        <p:nvSpPr>
          <p:cNvPr name="TextBox 5" id="5"/>
          <p:cNvSpPr txBox="true"/>
          <p:nvPr/>
        </p:nvSpPr>
        <p:spPr>
          <a:xfrm rot="0">
            <a:off x="583758" y="1524529"/>
            <a:ext cx="17621664" cy="870071"/>
          </a:xfrm>
          <a:prstGeom prst="rect">
            <a:avLst/>
          </a:prstGeom>
        </p:spPr>
        <p:txBody>
          <a:bodyPr anchor="t" rtlCol="false" tIns="0" lIns="0" bIns="0" rIns="0">
            <a:spAutoFit/>
          </a:bodyPr>
          <a:lstStyle/>
          <a:p>
            <a:pPr algn="l">
              <a:lnSpc>
                <a:spcPts val="7170"/>
              </a:lnSpc>
              <a:spcBef>
                <a:spcPct val="0"/>
              </a:spcBef>
            </a:pPr>
            <a:r>
              <a:rPr lang="en-US" sz="5121" b="true">
                <a:solidFill>
                  <a:srgbClr val="DEEFF6"/>
                </a:solidFill>
                <a:latin typeface="Montserrat Classic Bold"/>
                <a:ea typeface="Montserrat Classic Bold"/>
                <a:cs typeface="Montserrat Classic Bold"/>
                <a:sym typeface="Montserrat Classic Bold"/>
              </a:rPr>
              <a:t>Focus: Homelessness and Refugee Integration</a:t>
            </a:r>
          </a:p>
        </p:txBody>
      </p:sp>
      <p:sp>
        <p:nvSpPr>
          <p:cNvPr name="TextBox 6" id="6"/>
          <p:cNvSpPr txBox="true"/>
          <p:nvPr/>
        </p:nvSpPr>
        <p:spPr>
          <a:xfrm rot="0">
            <a:off x="583758" y="2844620"/>
            <a:ext cx="17120484" cy="5569219"/>
          </a:xfrm>
          <a:prstGeom prst="rect">
            <a:avLst/>
          </a:prstGeom>
        </p:spPr>
        <p:txBody>
          <a:bodyPr anchor="t" rtlCol="false" tIns="0" lIns="0" bIns="0" rIns="0">
            <a:spAutoFit/>
          </a:bodyPr>
          <a:lstStyle/>
          <a:p>
            <a:pPr algn="l">
              <a:lnSpc>
                <a:spcPts val="6399"/>
              </a:lnSpc>
              <a:spcBef>
                <a:spcPct val="0"/>
              </a:spcBef>
            </a:pPr>
            <a:r>
              <a:rPr lang="en-US" sz="4571">
                <a:solidFill>
                  <a:srgbClr val="DEEFF6"/>
                </a:solidFill>
                <a:latin typeface="Montserrat Classic"/>
                <a:ea typeface="Montserrat Classic"/>
                <a:cs typeface="Montserrat Classic"/>
                <a:sym typeface="Montserrat Classic"/>
              </a:rPr>
              <a:t>This summer we are going to Atlanta, GA to partner with local organizations for service, learning, and relationship-building opportunities around issues of homelessness and refugee integration. By diving into the intersections of poverty, systemic racism, immigration, and faith, we will deepen our understanding of how we can affect positive change in our own community and around the world.</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96434" y="3892302"/>
            <a:ext cx="17295132" cy="5365998"/>
            <a:chOff x="0" y="0"/>
            <a:chExt cx="23060177" cy="7154664"/>
          </a:xfrm>
        </p:grpSpPr>
        <p:grpSp>
          <p:nvGrpSpPr>
            <p:cNvPr name="Group 3" id="3"/>
            <p:cNvGrpSpPr/>
            <p:nvPr/>
          </p:nvGrpSpPr>
          <p:grpSpPr>
            <a:xfrm rot="0">
              <a:off x="0" y="0"/>
              <a:ext cx="23060177" cy="7154664"/>
              <a:chOff x="0" y="0"/>
              <a:chExt cx="2377685" cy="737702"/>
            </a:xfrm>
          </p:grpSpPr>
          <p:sp>
            <p:nvSpPr>
              <p:cNvPr name="Freeform 4" id="4"/>
              <p:cNvSpPr/>
              <p:nvPr/>
            </p:nvSpPr>
            <p:spPr>
              <a:xfrm flipH="false" flipV="false" rot="0">
                <a:off x="0" y="0"/>
                <a:ext cx="2377685" cy="737702"/>
              </a:xfrm>
              <a:custGeom>
                <a:avLst/>
                <a:gdLst/>
                <a:ahLst/>
                <a:cxnLst/>
                <a:rect r="r" b="b" t="t" l="l"/>
                <a:pathLst>
                  <a:path h="737702" w="2377685">
                    <a:moveTo>
                      <a:pt x="0" y="0"/>
                    </a:moveTo>
                    <a:lnTo>
                      <a:pt x="2377685" y="0"/>
                    </a:lnTo>
                    <a:lnTo>
                      <a:pt x="2377685" y="737702"/>
                    </a:lnTo>
                    <a:lnTo>
                      <a:pt x="0" y="737702"/>
                    </a:lnTo>
                    <a:close/>
                  </a:path>
                </a:pathLst>
              </a:custGeom>
              <a:solidFill>
                <a:srgbClr val="000000">
                  <a:alpha val="0"/>
                </a:srgbClr>
              </a:solidFill>
              <a:ln w="85725" cap="sq">
                <a:solidFill>
                  <a:srgbClr val="DEEFF6"/>
                </a:solidFill>
                <a:prstDash val="solid"/>
                <a:miter/>
              </a:ln>
            </p:spPr>
          </p:sp>
          <p:sp>
            <p:nvSpPr>
              <p:cNvPr name="TextBox 5" id="5"/>
              <p:cNvSpPr txBox="true"/>
              <p:nvPr/>
            </p:nvSpPr>
            <p:spPr>
              <a:xfrm>
                <a:off x="0" y="-28575"/>
                <a:ext cx="2377685" cy="766277"/>
              </a:xfrm>
              <a:prstGeom prst="rect">
                <a:avLst/>
              </a:prstGeom>
            </p:spPr>
            <p:txBody>
              <a:bodyPr anchor="ctr" rtlCol="false" tIns="48876" lIns="48876" bIns="48876" rIns="48876"/>
              <a:lstStyle/>
              <a:p>
                <a:pPr algn="ctr">
                  <a:lnSpc>
                    <a:spcPts val="1616"/>
                  </a:lnSpc>
                </a:pPr>
              </a:p>
            </p:txBody>
          </p:sp>
        </p:grpSp>
        <p:sp>
          <p:nvSpPr>
            <p:cNvPr name="TextBox 6" id="6"/>
            <p:cNvSpPr txBox="true"/>
            <p:nvPr/>
          </p:nvSpPr>
          <p:spPr>
            <a:xfrm rot="0">
              <a:off x="990239" y="784161"/>
              <a:ext cx="17169201" cy="926745"/>
            </a:xfrm>
            <a:prstGeom prst="rect">
              <a:avLst/>
            </a:prstGeom>
          </p:spPr>
          <p:txBody>
            <a:bodyPr anchor="t" rtlCol="false" tIns="0" lIns="0" bIns="0" rIns="0">
              <a:spAutoFit/>
            </a:bodyPr>
            <a:lstStyle/>
            <a:p>
              <a:pPr algn="l">
                <a:lnSpc>
                  <a:spcPts val="5897"/>
                </a:lnSpc>
                <a:spcBef>
                  <a:spcPct val="0"/>
                </a:spcBef>
              </a:pPr>
              <a:r>
                <a:rPr lang="en-US" sz="4212" b="true">
                  <a:solidFill>
                    <a:srgbClr val="075D81"/>
                  </a:solidFill>
                  <a:latin typeface="Montserrat Classic Bold"/>
                  <a:ea typeface="Montserrat Classic Bold"/>
                  <a:cs typeface="Montserrat Classic Bold"/>
                  <a:sym typeface="Montserrat Classic Bold"/>
                </a:rPr>
                <a:t>Love Beyond Walls</a:t>
              </a:r>
            </a:p>
          </p:txBody>
        </p:sp>
        <p:sp>
          <p:nvSpPr>
            <p:cNvPr name="TextBox 7" id="7"/>
            <p:cNvSpPr txBox="true"/>
            <p:nvPr/>
          </p:nvSpPr>
          <p:spPr>
            <a:xfrm rot="0">
              <a:off x="990239" y="2004946"/>
              <a:ext cx="21021356" cy="4321337"/>
            </a:xfrm>
            <a:prstGeom prst="rect">
              <a:avLst/>
            </a:prstGeom>
          </p:spPr>
          <p:txBody>
            <a:bodyPr anchor="t" rtlCol="false" tIns="0" lIns="0" bIns="0" rIns="0">
              <a:spAutoFit/>
            </a:bodyPr>
            <a:lstStyle/>
            <a:p>
              <a:pPr algn="l">
                <a:lnSpc>
                  <a:spcPts val="4376"/>
                </a:lnSpc>
              </a:pPr>
              <a:r>
                <a:rPr lang="en-US" sz="3126">
                  <a:solidFill>
                    <a:srgbClr val="237CA2"/>
                  </a:solidFill>
                  <a:latin typeface="Montserrat Classic"/>
                  <a:ea typeface="Montserrat Classic"/>
                  <a:cs typeface="Montserrat Classic"/>
                  <a:sym typeface="Montserrat Classic"/>
                </a:rPr>
                <a:t>LBW exists to change the narrative on homelessness through education and storytelling, with the hope of building empathy and inspiring people to serve and be proximate to their neighbors without an address. With their work, they are striving to create a safe space that allows those who are unhoused or facing poverty to have a voice, visibility, and essential resources for day-to-day living.</a:t>
              </a:r>
            </a:p>
            <a:p>
              <a:pPr algn="l">
                <a:lnSpc>
                  <a:spcPts val="4376"/>
                </a:lnSpc>
              </a:pPr>
            </a:p>
          </p:txBody>
        </p:sp>
      </p:grpSp>
      <p:sp>
        <p:nvSpPr>
          <p:cNvPr name="Freeform 8" id="8"/>
          <p:cNvSpPr/>
          <p:nvPr/>
        </p:nvSpPr>
        <p:spPr>
          <a:xfrm flipH="false" flipV="false" rot="0">
            <a:off x="2569086" y="1817119"/>
            <a:ext cx="13149829" cy="1572946"/>
          </a:xfrm>
          <a:custGeom>
            <a:avLst/>
            <a:gdLst/>
            <a:ahLst/>
            <a:cxnLst/>
            <a:rect r="r" b="b" t="t" l="l"/>
            <a:pathLst>
              <a:path h="1572946" w="13149829">
                <a:moveTo>
                  <a:pt x="0" y="0"/>
                </a:moveTo>
                <a:lnTo>
                  <a:pt x="13149828" y="0"/>
                </a:lnTo>
                <a:lnTo>
                  <a:pt x="13149828" y="1572946"/>
                </a:lnTo>
                <a:lnTo>
                  <a:pt x="0" y="1572946"/>
                </a:lnTo>
                <a:lnTo>
                  <a:pt x="0" y="0"/>
                </a:lnTo>
                <a:close/>
              </a:path>
            </a:pathLst>
          </a:custGeom>
          <a:blipFill>
            <a:blip r:embed="rId2"/>
            <a:stretch>
              <a:fillRect l="0" t="0" r="0" b="0"/>
            </a:stretch>
          </a:blipFill>
        </p:spPr>
      </p:sp>
      <p:sp>
        <p:nvSpPr>
          <p:cNvPr name="TextBox 9" id="9"/>
          <p:cNvSpPr txBox="true"/>
          <p:nvPr/>
        </p:nvSpPr>
        <p:spPr>
          <a:xfrm rot="0">
            <a:off x="2946045" y="670250"/>
            <a:ext cx="12395909" cy="812151"/>
          </a:xfrm>
          <a:prstGeom prst="rect">
            <a:avLst/>
          </a:prstGeom>
        </p:spPr>
        <p:txBody>
          <a:bodyPr anchor="t" rtlCol="false" tIns="0" lIns="0" bIns="0" rIns="0">
            <a:spAutoFit/>
          </a:bodyPr>
          <a:lstStyle/>
          <a:p>
            <a:pPr algn="ctr">
              <a:lnSpc>
                <a:spcPts val="5519"/>
              </a:lnSpc>
            </a:pPr>
            <a:r>
              <a:rPr lang="en-US" b="true" sz="5999">
                <a:solidFill>
                  <a:srgbClr val="075D81"/>
                </a:solidFill>
                <a:latin typeface="Poppins Heavy"/>
                <a:ea typeface="Poppins Heavy"/>
                <a:cs typeface="Poppins Heavy"/>
                <a:sym typeface="Poppins Heavy"/>
              </a:rPr>
              <a:t>MISSION PARTNER</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504246" y="3519673"/>
            <a:ext cx="4403919" cy="4403919"/>
          </a:xfrm>
          <a:custGeom>
            <a:avLst/>
            <a:gdLst/>
            <a:ahLst/>
            <a:cxnLst/>
            <a:rect r="r" b="b" t="t" l="l"/>
            <a:pathLst>
              <a:path h="4403919" w="4403919">
                <a:moveTo>
                  <a:pt x="0" y="0"/>
                </a:moveTo>
                <a:lnTo>
                  <a:pt x="4403919" y="0"/>
                </a:lnTo>
                <a:lnTo>
                  <a:pt x="4403919" y="4403920"/>
                </a:lnTo>
                <a:lnTo>
                  <a:pt x="0" y="4403920"/>
                </a:lnTo>
                <a:lnTo>
                  <a:pt x="0" y="0"/>
                </a:lnTo>
                <a:close/>
              </a:path>
            </a:pathLst>
          </a:custGeom>
          <a:blipFill>
            <a:blip r:embed="rId2"/>
            <a:stretch>
              <a:fillRect l="0" t="0" r="0" b="0"/>
            </a:stretch>
          </a:blipFill>
        </p:spPr>
      </p:sp>
      <p:sp>
        <p:nvSpPr>
          <p:cNvPr name="TextBox 3" id="3"/>
          <p:cNvSpPr txBox="true"/>
          <p:nvPr/>
        </p:nvSpPr>
        <p:spPr>
          <a:xfrm rot="0">
            <a:off x="2234345" y="1152525"/>
            <a:ext cx="13819309" cy="921638"/>
          </a:xfrm>
          <a:prstGeom prst="rect">
            <a:avLst/>
          </a:prstGeom>
        </p:spPr>
        <p:txBody>
          <a:bodyPr anchor="t" rtlCol="false" tIns="0" lIns="0" bIns="0" rIns="0">
            <a:spAutoFit/>
          </a:bodyPr>
          <a:lstStyle/>
          <a:p>
            <a:pPr algn="ctr">
              <a:lnSpc>
                <a:spcPts val="6347"/>
              </a:lnSpc>
            </a:pPr>
            <a:r>
              <a:rPr lang="en-US" b="true" sz="6899">
                <a:solidFill>
                  <a:srgbClr val="075D81"/>
                </a:solidFill>
                <a:latin typeface="Poppins Heavy"/>
                <a:ea typeface="Poppins Heavy"/>
                <a:cs typeface="Poppins Heavy"/>
                <a:sym typeface="Poppins Heavy"/>
              </a:rPr>
              <a:t>POTENTIAL MISSION PARTNERS</a:t>
            </a:r>
          </a:p>
        </p:txBody>
      </p:sp>
      <p:sp>
        <p:nvSpPr>
          <p:cNvPr name="Freeform 4" id="4"/>
          <p:cNvSpPr/>
          <p:nvPr/>
        </p:nvSpPr>
        <p:spPr>
          <a:xfrm flipH="false" flipV="false" rot="0">
            <a:off x="11424263" y="4284722"/>
            <a:ext cx="5835037" cy="3049779"/>
          </a:xfrm>
          <a:custGeom>
            <a:avLst/>
            <a:gdLst/>
            <a:ahLst/>
            <a:cxnLst/>
            <a:rect r="r" b="b" t="t" l="l"/>
            <a:pathLst>
              <a:path h="3049779" w="5835037">
                <a:moveTo>
                  <a:pt x="0" y="0"/>
                </a:moveTo>
                <a:lnTo>
                  <a:pt x="5835037" y="0"/>
                </a:lnTo>
                <a:lnTo>
                  <a:pt x="5835037" y="3049779"/>
                </a:lnTo>
                <a:lnTo>
                  <a:pt x="0" y="3049779"/>
                </a:lnTo>
                <a:lnTo>
                  <a:pt x="0" y="0"/>
                </a:lnTo>
                <a:close/>
              </a:path>
            </a:pathLst>
          </a:custGeom>
          <a:blipFill>
            <a:blip r:embed="rId3"/>
            <a:stretch>
              <a:fillRect l="0" t="0" r="0" b="0"/>
            </a:stretch>
          </a:blipFill>
        </p:spPr>
      </p:sp>
      <p:sp>
        <p:nvSpPr>
          <p:cNvPr name="Freeform 5" id="5"/>
          <p:cNvSpPr/>
          <p:nvPr/>
        </p:nvSpPr>
        <p:spPr>
          <a:xfrm flipH="false" flipV="false" rot="0">
            <a:off x="6746565" y="3470762"/>
            <a:ext cx="4677698" cy="4677698"/>
          </a:xfrm>
          <a:custGeom>
            <a:avLst/>
            <a:gdLst/>
            <a:ahLst/>
            <a:cxnLst/>
            <a:rect r="r" b="b" t="t" l="l"/>
            <a:pathLst>
              <a:path h="4677698" w="4677698">
                <a:moveTo>
                  <a:pt x="0" y="0"/>
                </a:moveTo>
                <a:lnTo>
                  <a:pt x="4677698" y="0"/>
                </a:lnTo>
                <a:lnTo>
                  <a:pt x="4677698" y="4677698"/>
                </a:lnTo>
                <a:lnTo>
                  <a:pt x="0" y="4677698"/>
                </a:lnTo>
                <a:lnTo>
                  <a:pt x="0" y="0"/>
                </a:lnTo>
                <a:close/>
              </a:path>
            </a:pathLst>
          </a:custGeom>
          <a:blipFill>
            <a:blip r:embed="rId4"/>
            <a:stretch>
              <a:fillRect l="0" t="0" r="0" b="0"/>
            </a:stretch>
          </a:blipFill>
        </p:spPr>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6223804" cy="10287000"/>
          </a:xfrm>
          <a:custGeom>
            <a:avLst/>
            <a:gdLst/>
            <a:ahLst/>
            <a:cxnLst/>
            <a:rect r="r" b="b" t="t" l="l"/>
            <a:pathLst>
              <a:path h="10287000" w="6223804">
                <a:moveTo>
                  <a:pt x="0" y="0"/>
                </a:moveTo>
                <a:lnTo>
                  <a:pt x="6223804" y="0"/>
                </a:lnTo>
                <a:lnTo>
                  <a:pt x="6223804" y="10287000"/>
                </a:lnTo>
                <a:lnTo>
                  <a:pt x="0" y="10287000"/>
                </a:lnTo>
                <a:lnTo>
                  <a:pt x="0" y="0"/>
                </a:lnTo>
                <a:close/>
              </a:path>
            </a:pathLst>
          </a:custGeom>
          <a:blipFill>
            <a:blip r:embed="rId2"/>
            <a:stretch>
              <a:fillRect l="-15885" t="0" r="-46988" b="0"/>
            </a:stretch>
          </a:blipFill>
        </p:spPr>
      </p:sp>
      <p:sp>
        <p:nvSpPr>
          <p:cNvPr name="Freeform 3" id="3"/>
          <p:cNvSpPr/>
          <p:nvPr/>
        </p:nvSpPr>
        <p:spPr>
          <a:xfrm flipH="false" flipV="false" rot="0">
            <a:off x="14800708" y="541364"/>
            <a:ext cx="2378618" cy="2378618"/>
          </a:xfrm>
          <a:custGeom>
            <a:avLst/>
            <a:gdLst/>
            <a:ahLst/>
            <a:cxnLst/>
            <a:rect r="r" b="b" t="t" l="l"/>
            <a:pathLst>
              <a:path h="2378618" w="2378618">
                <a:moveTo>
                  <a:pt x="0" y="0"/>
                </a:moveTo>
                <a:lnTo>
                  <a:pt x="2378618" y="0"/>
                </a:lnTo>
                <a:lnTo>
                  <a:pt x="2378618" y="2378618"/>
                </a:lnTo>
                <a:lnTo>
                  <a:pt x="0" y="2378618"/>
                </a:lnTo>
                <a:lnTo>
                  <a:pt x="0" y="0"/>
                </a:lnTo>
                <a:close/>
              </a:path>
            </a:pathLst>
          </a:custGeom>
          <a:blipFill>
            <a:blip r:embed="rId3"/>
            <a:stretch>
              <a:fillRect l="0" t="0" r="0" b="0"/>
            </a:stretch>
          </a:blipFill>
        </p:spPr>
      </p:sp>
      <p:sp>
        <p:nvSpPr>
          <p:cNvPr name="Freeform 4" id="4"/>
          <p:cNvSpPr/>
          <p:nvPr/>
        </p:nvSpPr>
        <p:spPr>
          <a:xfrm flipH="false" flipV="false" rot="0">
            <a:off x="8865422" y="5916674"/>
            <a:ext cx="6737598" cy="3922895"/>
          </a:xfrm>
          <a:custGeom>
            <a:avLst/>
            <a:gdLst/>
            <a:ahLst/>
            <a:cxnLst/>
            <a:rect r="r" b="b" t="t" l="l"/>
            <a:pathLst>
              <a:path h="3922895" w="6737598">
                <a:moveTo>
                  <a:pt x="0" y="0"/>
                </a:moveTo>
                <a:lnTo>
                  <a:pt x="6737598" y="0"/>
                </a:lnTo>
                <a:lnTo>
                  <a:pt x="6737598" y="3922895"/>
                </a:lnTo>
                <a:lnTo>
                  <a:pt x="0" y="3922895"/>
                </a:lnTo>
                <a:lnTo>
                  <a:pt x="0" y="0"/>
                </a:lnTo>
                <a:close/>
              </a:path>
            </a:pathLst>
          </a:custGeom>
          <a:blipFill>
            <a:blip r:embed="rId4"/>
            <a:stretch>
              <a:fillRect l="0" t="-20168" r="0" b="-54392"/>
            </a:stretch>
          </a:blipFill>
        </p:spPr>
      </p:sp>
      <p:sp>
        <p:nvSpPr>
          <p:cNvPr name="TextBox 5" id="5"/>
          <p:cNvSpPr txBox="true"/>
          <p:nvPr/>
        </p:nvSpPr>
        <p:spPr>
          <a:xfrm rot="0">
            <a:off x="6918317" y="3276304"/>
            <a:ext cx="10631807" cy="2230795"/>
          </a:xfrm>
          <a:prstGeom prst="rect">
            <a:avLst/>
          </a:prstGeom>
        </p:spPr>
        <p:txBody>
          <a:bodyPr anchor="t" rtlCol="false" tIns="0" lIns="0" bIns="0" rIns="0">
            <a:spAutoFit/>
          </a:bodyPr>
          <a:lstStyle/>
          <a:p>
            <a:pPr algn="l">
              <a:lnSpc>
                <a:spcPts val="3567"/>
              </a:lnSpc>
            </a:pPr>
            <a:r>
              <a:rPr lang="en-US" sz="2548">
                <a:solidFill>
                  <a:srgbClr val="237CA2"/>
                </a:solidFill>
                <a:latin typeface="Montserrat Classic"/>
                <a:ea typeface="Montserrat Classic"/>
                <a:cs typeface="Montserrat Classic"/>
                <a:sym typeface="Montserrat Classic"/>
              </a:rPr>
              <a:t>A place for: Re-Creation, Resiliency &amp; Restoration</a:t>
            </a:r>
          </a:p>
          <a:p>
            <a:pPr algn="l">
              <a:lnSpc>
                <a:spcPts val="3567"/>
              </a:lnSpc>
            </a:pPr>
          </a:p>
          <a:p>
            <a:pPr algn="l">
              <a:lnSpc>
                <a:spcPts val="3567"/>
              </a:lnSpc>
            </a:pPr>
            <a:r>
              <a:rPr lang="en-US" sz="2548">
                <a:solidFill>
                  <a:srgbClr val="237CA2"/>
                </a:solidFill>
                <a:latin typeface="Montserrat Classic"/>
                <a:ea typeface="Montserrat Classic"/>
                <a:cs typeface="Montserrat Classic"/>
                <a:sym typeface="Montserrat Classic"/>
              </a:rPr>
              <a:t>As our “Home Base” in the Atlanta area, PABC will support us by providing accommodations and facilities for us to sleep, eat, gather, play, and worship. </a:t>
            </a:r>
          </a:p>
        </p:txBody>
      </p:sp>
      <p:sp>
        <p:nvSpPr>
          <p:cNvPr name="TextBox 6" id="6"/>
          <p:cNvSpPr txBox="true"/>
          <p:nvPr/>
        </p:nvSpPr>
        <p:spPr>
          <a:xfrm rot="0">
            <a:off x="4855011" y="1371822"/>
            <a:ext cx="11135006" cy="729376"/>
          </a:xfrm>
          <a:prstGeom prst="rect">
            <a:avLst/>
          </a:prstGeom>
        </p:spPr>
        <p:txBody>
          <a:bodyPr anchor="t" rtlCol="false" tIns="0" lIns="0" bIns="0" rIns="0">
            <a:spAutoFit/>
          </a:bodyPr>
          <a:lstStyle/>
          <a:p>
            <a:pPr algn="ctr">
              <a:lnSpc>
                <a:spcPts val="4958"/>
              </a:lnSpc>
            </a:pPr>
            <a:r>
              <a:rPr lang="en-US" b="true" sz="5389">
                <a:solidFill>
                  <a:srgbClr val="4894B4"/>
                </a:solidFill>
                <a:latin typeface="Poppins Heavy"/>
                <a:ea typeface="Poppins Heavy"/>
                <a:cs typeface="Poppins Heavy"/>
                <a:sym typeface="Poppins Heavy"/>
              </a:rPr>
              <a:t>ACCOMMODATIONS</a:t>
            </a:r>
          </a:p>
        </p:txBody>
      </p:sp>
      <p:sp>
        <p:nvSpPr>
          <p:cNvPr name="TextBox 7" id="7"/>
          <p:cNvSpPr txBox="true"/>
          <p:nvPr/>
        </p:nvSpPr>
        <p:spPr>
          <a:xfrm rot="0">
            <a:off x="6918317" y="2444097"/>
            <a:ext cx="8290446" cy="516808"/>
          </a:xfrm>
          <a:prstGeom prst="rect">
            <a:avLst/>
          </a:prstGeom>
        </p:spPr>
        <p:txBody>
          <a:bodyPr anchor="t" rtlCol="false" tIns="0" lIns="0" bIns="0" rIns="0">
            <a:spAutoFit/>
          </a:bodyPr>
          <a:lstStyle/>
          <a:p>
            <a:pPr algn="l">
              <a:lnSpc>
                <a:spcPts val="4266"/>
              </a:lnSpc>
              <a:spcBef>
                <a:spcPct val="0"/>
              </a:spcBef>
            </a:pPr>
            <a:r>
              <a:rPr lang="en-US" sz="3047" b="true">
                <a:solidFill>
                  <a:srgbClr val="075D81"/>
                </a:solidFill>
                <a:latin typeface="Montserrat Classic Bold"/>
                <a:ea typeface="Montserrat Classic Bold"/>
                <a:cs typeface="Montserrat Classic Bold"/>
                <a:sym typeface="Montserrat Classic Bold"/>
              </a:rPr>
              <a:t>Park Avenue Baptist Church</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580847" y="2047300"/>
            <a:ext cx="8109713" cy="7750450"/>
            <a:chOff x="0" y="0"/>
            <a:chExt cx="3020761" cy="2886940"/>
          </a:xfrm>
        </p:grpSpPr>
        <p:sp>
          <p:nvSpPr>
            <p:cNvPr name="Freeform 3" id="3"/>
            <p:cNvSpPr/>
            <p:nvPr/>
          </p:nvSpPr>
          <p:spPr>
            <a:xfrm flipH="false" flipV="false" rot="0">
              <a:off x="0" y="0"/>
              <a:ext cx="3020761" cy="2886940"/>
            </a:xfrm>
            <a:custGeom>
              <a:avLst/>
              <a:gdLst/>
              <a:ahLst/>
              <a:cxnLst/>
              <a:rect r="r" b="b" t="t" l="l"/>
              <a:pathLst>
                <a:path h="2886940" w="3020761">
                  <a:moveTo>
                    <a:pt x="0" y="0"/>
                  </a:moveTo>
                  <a:lnTo>
                    <a:pt x="3020761" y="0"/>
                  </a:lnTo>
                  <a:lnTo>
                    <a:pt x="3020761" y="2886940"/>
                  </a:lnTo>
                  <a:lnTo>
                    <a:pt x="0" y="2886940"/>
                  </a:lnTo>
                  <a:close/>
                </a:path>
              </a:pathLst>
            </a:custGeom>
            <a:solidFill>
              <a:srgbClr val="7CB7CF"/>
            </a:solidFill>
          </p:spPr>
        </p:sp>
        <p:sp>
          <p:nvSpPr>
            <p:cNvPr name="TextBox 4" id="4"/>
            <p:cNvSpPr txBox="true"/>
            <p:nvPr/>
          </p:nvSpPr>
          <p:spPr>
            <a:xfrm>
              <a:off x="0" y="-28575"/>
              <a:ext cx="3020761" cy="2915515"/>
            </a:xfrm>
            <a:prstGeom prst="rect">
              <a:avLst/>
            </a:prstGeom>
          </p:spPr>
          <p:txBody>
            <a:bodyPr anchor="ctr" rtlCol="false" tIns="48876" lIns="48876" bIns="48876" rIns="48876"/>
            <a:lstStyle/>
            <a:p>
              <a:pPr algn="ctr">
                <a:lnSpc>
                  <a:spcPts val="1616"/>
                </a:lnSpc>
              </a:pPr>
            </a:p>
          </p:txBody>
        </p:sp>
      </p:grpSp>
      <p:sp>
        <p:nvSpPr>
          <p:cNvPr name="TextBox 5" id="5"/>
          <p:cNvSpPr txBox="true"/>
          <p:nvPr/>
        </p:nvSpPr>
        <p:spPr>
          <a:xfrm rot="0">
            <a:off x="1254924" y="2283408"/>
            <a:ext cx="11633737" cy="795019"/>
          </a:xfrm>
          <a:prstGeom prst="rect">
            <a:avLst/>
          </a:prstGeom>
        </p:spPr>
        <p:txBody>
          <a:bodyPr anchor="t" rtlCol="false" tIns="0" lIns="0" bIns="0" rIns="0">
            <a:spAutoFit/>
          </a:bodyPr>
          <a:lstStyle/>
          <a:p>
            <a:pPr algn="l">
              <a:lnSpc>
                <a:spcPts val="6580"/>
              </a:lnSpc>
              <a:spcBef>
                <a:spcPct val="0"/>
              </a:spcBef>
            </a:pPr>
            <a:r>
              <a:rPr lang="en-US" sz="4700" b="true">
                <a:solidFill>
                  <a:srgbClr val="DEEFF6"/>
                </a:solidFill>
                <a:latin typeface="Montserrat Classic Bold"/>
                <a:ea typeface="Montserrat Classic Bold"/>
                <a:cs typeface="Montserrat Classic Bold"/>
                <a:sym typeface="Montserrat Classic Bold"/>
              </a:rPr>
              <a:t>Atlanta Justice Tour</a:t>
            </a:r>
          </a:p>
        </p:txBody>
      </p:sp>
      <p:grpSp>
        <p:nvGrpSpPr>
          <p:cNvPr name="Group 6" id="6"/>
          <p:cNvGrpSpPr/>
          <p:nvPr/>
        </p:nvGrpSpPr>
        <p:grpSpPr>
          <a:xfrm rot="0">
            <a:off x="9144000" y="2047300"/>
            <a:ext cx="8664892" cy="7750450"/>
            <a:chOff x="0" y="0"/>
            <a:chExt cx="4361473" cy="3901188"/>
          </a:xfrm>
        </p:grpSpPr>
        <p:sp>
          <p:nvSpPr>
            <p:cNvPr name="Freeform 7" id="7"/>
            <p:cNvSpPr/>
            <p:nvPr/>
          </p:nvSpPr>
          <p:spPr>
            <a:xfrm flipH="false" flipV="false" rot="0">
              <a:off x="0" y="0"/>
              <a:ext cx="4361473" cy="3901188"/>
            </a:xfrm>
            <a:custGeom>
              <a:avLst/>
              <a:gdLst/>
              <a:ahLst/>
              <a:cxnLst/>
              <a:rect r="r" b="b" t="t" l="l"/>
              <a:pathLst>
                <a:path h="3901188" w="4361473">
                  <a:moveTo>
                    <a:pt x="0" y="0"/>
                  </a:moveTo>
                  <a:lnTo>
                    <a:pt x="4361473" y="0"/>
                  </a:lnTo>
                  <a:lnTo>
                    <a:pt x="4361473" y="3901188"/>
                  </a:lnTo>
                  <a:lnTo>
                    <a:pt x="0" y="3901188"/>
                  </a:lnTo>
                  <a:close/>
                </a:path>
              </a:pathLst>
            </a:custGeom>
            <a:solidFill>
              <a:srgbClr val="DEEFF6"/>
            </a:solidFill>
          </p:spPr>
        </p:sp>
        <p:sp>
          <p:nvSpPr>
            <p:cNvPr name="TextBox 8" id="8"/>
            <p:cNvSpPr txBox="true"/>
            <p:nvPr/>
          </p:nvSpPr>
          <p:spPr>
            <a:xfrm>
              <a:off x="0" y="-28575"/>
              <a:ext cx="4361473" cy="3929763"/>
            </a:xfrm>
            <a:prstGeom prst="rect">
              <a:avLst/>
            </a:prstGeom>
          </p:spPr>
          <p:txBody>
            <a:bodyPr anchor="ctr" rtlCol="false" tIns="36169" lIns="36169" bIns="36169" rIns="36169"/>
            <a:lstStyle/>
            <a:p>
              <a:pPr algn="ctr">
                <a:lnSpc>
                  <a:spcPts val="1616"/>
                </a:lnSpc>
              </a:pPr>
            </a:p>
          </p:txBody>
        </p:sp>
      </p:grpSp>
      <p:sp>
        <p:nvSpPr>
          <p:cNvPr name="Freeform 9" id="9"/>
          <p:cNvSpPr/>
          <p:nvPr/>
        </p:nvSpPr>
        <p:spPr>
          <a:xfrm flipH="false" flipV="false" rot="0">
            <a:off x="11480706" y="6238145"/>
            <a:ext cx="6328186" cy="3559605"/>
          </a:xfrm>
          <a:custGeom>
            <a:avLst/>
            <a:gdLst/>
            <a:ahLst/>
            <a:cxnLst/>
            <a:rect r="r" b="b" t="t" l="l"/>
            <a:pathLst>
              <a:path h="3559605" w="6328186">
                <a:moveTo>
                  <a:pt x="0" y="0"/>
                </a:moveTo>
                <a:lnTo>
                  <a:pt x="6328186" y="0"/>
                </a:lnTo>
                <a:lnTo>
                  <a:pt x="6328186" y="3559605"/>
                </a:lnTo>
                <a:lnTo>
                  <a:pt x="0" y="3559605"/>
                </a:lnTo>
                <a:lnTo>
                  <a:pt x="0" y="0"/>
                </a:lnTo>
                <a:close/>
              </a:path>
            </a:pathLst>
          </a:custGeom>
          <a:blipFill>
            <a:blip r:embed="rId2"/>
            <a:stretch>
              <a:fillRect l="0" t="0" r="0" b="0"/>
            </a:stretch>
          </a:blipFill>
        </p:spPr>
      </p:sp>
      <p:sp>
        <p:nvSpPr>
          <p:cNvPr name="Freeform 10" id="10"/>
          <p:cNvSpPr/>
          <p:nvPr/>
        </p:nvSpPr>
        <p:spPr>
          <a:xfrm flipH="false" flipV="false" rot="0">
            <a:off x="2102858" y="6023811"/>
            <a:ext cx="5065691" cy="3773940"/>
          </a:xfrm>
          <a:custGeom>
            <a:avLst/>
            <a:gdLst/>
            <a:ahLst/>
            <a:cxnLst/>
            <a:rect r="r" b="b" t="t" l="l"/>
            <a:pathLst>
              <a:path h="3773940" w="5065691">
                <a:moveTo>
                  <a:pt x="0" y="0"/>
                </a:moveTo>
                <a:lnTo>
                  <a:pt x="5065691" y="0"/>
                </a:lnTo>
                <a:lnTo>
                  <a:pt x="5065691" y="3773939"/>
                </a:lnTo>
                <a:lnTo>
                  <a:pt x="0" y="3773939"/>
                </a:lnTo>
                <a:lnTo>
                  <a:pt x="0" y="0"/>
                </a:lnTo>
                <a:close/>
              </a:path>
            </a:pathLst>
          </a:custGeom>
          <a:blipFill>
            <a:blip r:embed="rId3"/>
            <a:stretch>
              <a:fillRect l="0" t="0" r="0" b="0"/>
            </a:stretch>
          </a:blipFill>
        </p:spPr>
      </p:sp>
      <p:sp>
        <p:nvSpPr>
          <p:cNvPr name="TextBox 11" id="11"/>
          <p:cNvSpPr txBox="true"/>
          <p:nvPr/>
        </p:nvSpPr>
        <p:spPr>
          <a:xfrm rot="0">
            <a:off x="851707" y="3337821"/>
            <a:ext cx="7440044" cy="2333829"/>
          </a:xfrm>
          <a:prstGeom prst="rect">
            <a:avLst/>
          </a:prstGeom>
        </p:spPr>
        <p:txBody>
          <a:bodyPr anchor="t" rtlCol="false" tIns="0" lIns="0" bIns="0" rIns="0">
            <a:spAutoFit/>
          </a:bodyPr>
          <a:lstStyle/>
          <a:p>
            <a:pPr algn="l">
              <a:lnSpc>
                <a:spcPts val="3138"/>
              </a:lnSpc>
            </a:pPr>
            <a:r>
              <a:rPr lang="en-US" sz="2241">
                <a:solidFill>
                  <a:srgbClr val="FFFFFF"/>
                </a:solidFill>
                <a:latin typeface="Montserrat Classic"/>
                <a:ea typeface="Montserrat Classic"/>
                <a:cs typeface="Montserrat Classic"/>
                <a:sym typeface="Montserrat Classic"/>
              </a:rPr>
              <a:t>Using public transportation, our group will go on a tour of the city and learn about its history of housing discrimination and mistreatment of unhoused people, as well as the ways gentrification and legislation affect people in poverty today.</a:t>
            </a:r>
          </a:p>
          <a:p>
            <a:pPr algn="l">
              <a:lnSpc>
                <a:spcPts val="3138"/>
              </a:lnSpc>
            </a:pPr>
          </a:p>
        </p:txBody>
      </p:sp>
      <p:sp>
        <p:nvSpPr>
          <p:cNvPr name="TextBox 12" id="12"/>
          <p:cNvSpPr txBox="true"/>
          <p:nvPr/>
        </p:nvSpPr>
        <p:spPr>
          <a:xfrm rot="0">
            <a:off x="851707" y="649810"/>
            <a:ext cx="16584585" cy="1150341"/>
          </a:xfrm>
          <a:prstGeom prst="rect">
            <a:avLst/>
          </a:prstGeom>
        </p:spPr>
        <p:txBody>
          <a:bodyPr anchor="t" rtlCol="false" tIns="0" lIns="0" bIns="0" rIns="0">
            <a:spAutoFit/>
          </a:bodyPr>
          <a:lstStyle/>
          <a:p>
            <a:pPr algn="ctr">
              <a:lnSpc>
                <a:spcPts val="7829"/>
              </a:lnSpc>
            </a:pPr>
            <a:r>
              <a:rPr lang="en-US" b="true" sz="8510">
                <a:solidFill>
                  <a:srgbClr val="AFD7E8"/>
                </a:solidFill>
                <a:latin typeface="Poppins Heavy"/>
                <a:ea typeface="Poppins Heavy"/>
                <a:cs typeface="Poppins Heavy"/>
                <a:sym typeface="Poppins Heavy"/>
              </a:rPr>
              <a:t>LEARNING OPPORTUNITIES</a:t>
            </a:r>
          </a:p>
        </p:txBody>
      </p:sp>
      <p:sp>
        <p:nvSpPr>
          <p:cNvPr name="TextBox 13" id="13"/>
          <p:cNvSpPr txBox="true"/>
          <p:nvPr/>
        </p:nvSpPr>
        <p:spPr>
          <a:xfrm rot="0">
            <a:off x="10198404" y="2273883"/>
            <a:ext cx="6386312" cy="802900"/>
          </a:xfrm>
          <a:prstGeom prst="rect">
            <a:avLst/>
          </a:prstGeom>
        </p:spPr>
        <p:txBody>
          <a:bodyPr anchor="t" rtlCol="false" tIns="0" lIns="0" bIns="0" rIns="0">
            <a:spAutoFit/>
          </a:bodyPr>
          <a:lstStyle/>
          <a:p>
            <a:pPr algn="l">
              <a:lnSpc>
                <a:spcPts val="6626"/>
              </a:lnSpc>
              <a:spcBef>
                <a:spcPct val="0"/>
              </a:spcBef>
            </a:pPr>
            <a:r>
              <a:rPr lang="en-US" sz="4732" b="true">
                <a:solidFill>
                  <a:srgbClr val="4894B4"/>
                </a:solidFill>
                <a:latin typeface="Montserrat Classic Bold"/>
                <a:ea typeface="Montserrat Classic Bold"/>
                <a:cs typeface="Montserrat Classic Bold"/>
                <a:sym typeface="Montserrat Classic Bold"/>
              </a:rPr>
              <a:t>The Dignity Museum</a:t>
            </a:r>
          </a:p>
        </p:txBody>
      </p:sp>
      <p:sp>
        <p:nvSpPr>
          <p:cNvPr name="TextBox 14" id="14"/>
          <p:cNvSpPr txBox="true"/>
          <p:nvPr/>
        </p:nvSpPr>
        <p:spPr>
          <a:xfrm rot="0">
            <a:off x="9346828" y="3337821"/>
            <a:ext cx="8089465" cy="3148161"/>
          </a:xfrm>
          <a:prstGeom prst="rect">
            <a:avLst/>
          </a:prstGeom>
        </p:spPr>
        <p:txBody>
          <a:bodyPr anchor="t" rtlCol="false" tIns="0" lIns="0" bIns="0" rIns="0">
            <a:spAutoFit/>
          </a:bodyPr>
          <a:lstStyle/>
          <a:p>
            <a:pPr algn="l">
              <a:lnSpc>
                <a:spcPts val="3155"/>
              </a:lnSpc>
            </a:pPr>
            <a:r>
              <a:rPr lang="en-US" sz="2254">
                <a:solidFill>
                  <a:srgbClr val="075D81"/>
                </a:solidFill>
                <a:latin typeface="Montserrat Classic"/>
                <a:ea typeface="Montserrat Classic"/>
                <a:cs typeface="Montserrat Classic"/>
                <a:sym typeface="Montserrat Classic"/>
              </a:rPr>
              <a:t>The Dignity Museum shares the stories of the forgotten, while presenting the unjust causes for the disparity in resource allocation. The stories of those who were born into poverty, those who became homeless as adults, the kids holding cardboard signs at the stoplight, and their collective fight to beat their circumstances.</a:t>
            </a:r>
          </a:p>
          <a:p>
            <a:pPr algn="l">
              <a:lnSpc>
                <a:spcPts val="3155"/>
              </a:lnSpc>
            </a:pPr>
          </a:p>
          <a:p>
            <a:pPr algn="l">
              <a:lnSpc>
                <a:spcPts val="3155"/>
              </a:lnSpc>
            </a:pPr>
          </a:p>
        </p:txBody>
      </p:sp>
    </p:spTree>
  </p:cSld>
  <p:clrMapOvr>
    <a:masterClrMapping/>
  </p:clrMapOvr>
</p:sld>
</file>

<file path=ppt/slides/slide7.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1028700" y="2224728"/>
            <a:ext cx="10138457" cy="7010334"/>
            <a:chOff x="0" y="0"/>
            <a:chExt cx="1534102" cy="1060770"/>
          </a:xfrm>
        </p:grpSpPr>
        <p:sp>
          <p:nvSpPr>
            <p:cNvPr name="Freeform 3" id="3"/>
            <p:cNvSpPr/>
            <p:nvPr/>
          </p:nvSpPr>
          <p:spPr>
            <a:xfrm flipH="false" flipV="false" rot="0">
              <a:off x="0" y="0"/>
              <a:ext cx="1534102" cy="1060770"/>
            </a:xfrm>
            <a:custGeom>
              <a:avLst/>
              <a:gdLst/>
              <a:ahLst/>
              <a:cxnLst/>
              <a:rect r="r" b="b" t="t" l="l"/>
              <a:pathLst>
                <a:path h="1060770" w="1534102">
                  <a:moveTo>
                    <a:pt x="0" y="0"/>
                  </a:moveTo>
                  <a:lnTo>
                    <a:pt x="1534102" y="0"/>
                  </a:lnTo>
                  <a:lnTo>
                    <a:pt x="1534102" y="1060770"/>
                  </a:lnTo>
                  <a:lnTo>
                    <a:pt x="0" y="1060770"/>
                  </a:lnTo>
                  <a:close/>
                </a:path>
              </a:pathLst>
            </a:custGeom>
            <a:solidFill>
              <a:srgbClr val="075D81"/>
            </a:solidFill>
          </p:spPr>
        </p:sp>
        <p:sp>
          <p:nvSpPr>
            <p:cNvPr name="TextBox 4" id="4"/>
            <p:cNvSpPr txBox="true"/>
            <p:nvPr/>
          </p:nvSpPr>
          <p:spPr>
            <a:xfrm>
              <a:off x="0" y="-28575"/>
              <a:ext cx="1534102" cy="1089345"/>
            </a:xfrm>
            <a:prstGeom prst="rect">
              <a:avLst/>
            </a:prstGeom>
          </p:spPr>
          <p:txBody>
            <a:bodyPr anchor="ctr" rtlCol="false" tIns="48876" lIns="48876" bIns="48876" rIns="48876"/>
            <a:lstStyle/>
            <a:p>
              <a:pPr algn="ctr">
                <a:lnSpc>
                  <a:spcPts val="1616"/>
                </a:lnSpc>
              </a:pPr>
            </a:p>
          </p:txBody>
        </p:sp>
      </p:grpSp>
      <p:sp>
        <p:nvSpPr>
          <p:cNvPr name="TextBox 5" id="5"/>
          <p:cNvSpPr txBox="true"/>
          <p:nvPr/>
        </p:nvSpPr>
        <p:spPr>
          <a:xfrm rot="0">
            <a:off x="584475" y="780759"/>
            <a:ext cx="17119050" cy="1149984"/>
          </a:xfrm>
          <a:prstGeom prst="rect">
            <a:avLst/>
          </a:prstGeom>
        </p:spPr>
        <p:txBody>
          <a:bodyPr anchor="t" rtlCol="false" tIns="0" lIns="0" bIns="0" rIns="0">
            <a:spAutoFit/>
          </a:bodyPr>
          <a:lstStyle/>
          <a:p>
            <a:pPr algn="ctr">
              <a:lnSpc>
                <a:spcPts val="7819"/>
              </a:lnSpc>
            </a:pPr>
            <a:r>
              <a:rPr lang="en-US" b="true" sz="8499">
                <a:solidFill>
                  <a:srgbClr val="7CB7CF"/>
                </a:solidFill>
                <a:latin typeface="Poppins Heavy"/>
                <a:ea typeface="Poppins Heavy"/>
                <a:cs typeface="Poppins Heavy"/>
                <a:sym typeface="Poppins Heavy"/>
              </a:rPr>
              <a:t>SPIRITUAL ENGAGEMENT</a:t>
            </a:r>
          </a:p>
        </p:txBody>
      </p:sp>
      <p:sp>
        <p:nvSpPr>
          <p:cNvPr name="TextBox 6" id="6"/>
          <p:cNvSpPr txBox="true"/>
          <p:nvPr/>
        </p:nvSpPr>
        <p:spPr>
          <a:xfrm rot="0">
            <a:off x="1374328" y="2844143"/>
            <a:ext cx="9792829" cy="829228"/>
          </a:xfrm>
          <a:prstGeom prst="rect">
            <a:avLst/>
          </a:prstGeom>
        </p:spPr>
        <p:txBody>
          <a:bodyPr anchor="t" rtlCol="false" tIns="0" lIns="0" bIns="0" rIns="0">
            <a:spAutoFit/>
          </a:bodyPr>
          <a:lstStyle/>
          <a:p>
            <a:pPr algn="l">
              <a:lnSpc>
                <a:spcPts val="6794"/>
              </a:lnSpc>
              <a:spcBef>
                <a:spcPct val="0"/>
              </a:spcBef>
            </a:pPr>
            <a:r>
              <a:rPr lang="en-US" sz="4853" b="true">
                <a:solidFill>
                  <a:srgbClr val="DEEFF6"/>
                </a:solidFill>
                <a:latin typeface="Montserrat Classic Bold"/>
                <a:ea typeface="Montserrat Classic Bold"/>
                <a:cs typeface="Montserrat Classic Bold"/>
                <a:sym typeface="Montserrat Classic Bold"/>
              </a:rPr>
              <a:t>Daily Group Devotional Time</a:t>
            </a:r>
          </a:p>
        </p:txBody>
      </p:sp>
      <p:grpSp>
        <p:nvGrpSpPr>
          <p:cNvPr name="Group 7" id="7"/>
          <p:cNvGrpSpPr/>
          <p:nvPr/>
        </p:nvGrpSpPr>
        <p:grpSpPr>
          <a:xfrm rot="0">
            <a:off x="11559227" y="2224728"/>
            <a:ext cx="5700073" cy="7010334"/>
            <a:chOff x="0" y="0"/>
            <a:chExt cx="862507" cy="1060770"/>
          </a:xfrm>
        </p:grpSpPr>
        <p:sp>
          <p:nvSpPr>
            <p:cNvPr name="Freeform 8" id="8"/>
            <p:cNvSpPr/>
            <p:nvPr/>
          </p:nvSpPr>
          <p:spPr>
            <a:xfrm flipH="false" flipV="false" rot="0">
              <a:off x="0" y="0"/>
              <a:ext cx="862507" cy="1060770"/>
            </a:xfrm>
            <a:custGeom>
              <a:avLst/>
              <a:gdLst/>
              <a:ahLst/>
              <a:cxnLst/>
              <a:rect r="r" b="b" t="t" l="l"/>
              <a:pathLst>
                <a:path h="1060770" w="862507">
                  <a:moveTo>
                    <a:pt x="0" y="0"/>
                  </a:moveTo>
                  <a:lnTo>
                    <a:pt x="862507" y="0"/>
                  </a:lnTo>
                  <a:lnTo>
                    <a:pt x="862507" y="1060770"/>
                  </a:lnTo>
                  <a:lnTo>
                    <a:pt x="0" y="1060770"/>
                  </a:lnTo>
                  <a:close/>
                </a:path>
              </a:pathLst>
            </a:custGeom>
            <a:solidFill>
              <a:srgbClr val="DEEFF6"/>
            </a:solidFill>
          </p:spPr>
        </p:sp>
        <p:sp>
          <p:nvSpPr>
            <p:cNvPr name="TextBox 9" id="9"/>
            <p:cNvSpPr txBox="true"/>
            <p:nvPr/>
          </p:nvSpPr>
          <p:spPr>
            <a:xfrm>
              <a:off x="0" y="-28575"/>
              <a:ext cx="862507" cy="1089345"/>
            </a:xfrm>
            <a:prstGeom prst="rect">
              <a:avLst/>
            </a:prstGeom>
          </p:spPr>
          <p:txBody>
            <a:bodyPr anchor="ctr" rtlCol="false" tIns="48876" lIns="48876" bIns="48876" rIns="48876"/>
            <a:lstStyle/>
            <a:p>
              <a:pPr algn="ctr">
                <a:lnSpc>
                  <a:spcPts val="1616"/>
                </a:lnSpc>
              </a:pPr>
            </a:p>
          </p:txBody>
        </p:sp>
      </p:grpSp>
      <p:sp>
        <p:nvSpPr>
          <p:cNvPr name="TextBox 10" id="10"/>
          <p:cNvSpPr txBox="true"/>
          <p:nvPr/>
        </p:nvSpPr>
        <p:spPr>
          <a:xfrm rot="0">
            <a:off x="11914428" y="2856591"/>
            <a:ext cx="4989670" cy="4507144"/>
          </a:xfrm>
          <a:prstGeom prst="rect">
            <a:avLst/>
          </a:prstGeom>
        </p:spPr>
        <p:txBody>
          <a:bodyPr anchor="t" rtlCol="false" tIns="0" lIns="0" bIns="0" rIns="0">
            <a:spAutoFit/>
          </a:bodyPr>
          <a:lstStyle/>
          <a:p>
            <a:pPr algn="l">
              <a:lnSpc>
                <a:spcPts val="5149"/>
              </a:lnSpc>
            </a:pPr>
            <a:r>
              <a:rPr lang="en-US" sz="3678">
                <a:solidFill>
                  <a:srgbClr val="075D81"/>
                </a:solidFill>
                <a:latin typeface="Montserrat Classic"/>
                <a:ea typeface="Montserrat Classic"/>
                <a:cs typeface="Montserrat Classic"/>
                <a:sym typeface="Montserrat Classic"/>
              </a:rPr>
              <a:t>But seek the welfare of the city where I have sent you into exile, and pray to the Lord on its behalf, for in its welfare you will find your welfare.</a:t>
            </a:r>
          </a:p>
        </p:txBody>
      </p:sp>
      <p:sp>
        <p:nvSpPr>
          <p:cNvPr name="TextBox 11" id="11"/>
          <p:cNvSpPr txBox="true"/>
          <p:nvPr/>
        </p:nvSpPr>
        <p:spPr>
          <a:xfrm rot="0">
            <a:off x="11914428" y="7682597"/>
            <a:ext cx="5833536" cy="837793"/>
          </a:xfrm>
          <a:prstGeom prst="rect">
            <a:avLst/>
          </a:prstGeom>
        </p:spPr>
        <p:txBody>
          <a:bodyPr anchor="t" rtlCol="false" tIns="0" lIns="0" bIns="0" rIns="0">
            <a:spAutoFit/>
          </a:bodyPr>
          <a:lstStyle/>
          <a:p>
            <a:pPr algn="l">
              <a:lnSpc>
                <a:spcPts val="6847"/>
              </a:lnSpc>
              <a:spcBef>
                <a:spcPct val="0"/>
              </a:spcBef>
            </a:pPr>
            <a:r>
              <a:rPr lang="en-US" sz="4891" b="true">
                <a:solidFill>
                  <a:srgbClr val="075D81"/>
                </a:solidFill>
                <a:latin typeface="Montserrat Classic Bold"/>
                <a:ea typeface="Montserrat Classic Bold"/>
                <a:cs typeface="Montserrat Classic Bold"/>
                <a:sym typeface="Montserrat Classic Bold"/>
              </a:rPr>
              <a:t>Jeremiah 29:7</a:t>
            </a:r>
          </a:p>
        </p:txBody>
      </p:sp>
      <p:sp>
        <p:nvSpPr>
          <p:cNvPr name="TextBox 12" id="12"/>
          <p:cNvSpPr txBox="true"/>
          <p:nvPr/>
        </p:nvSpPr>
        <p:spPr>
          <a:xfrm rot="0">
            <a:off x="1374328" y="4328165"/>
            <a:ext cx="9353522" cy="1340567"/>
          </a:xfrm>
          <a:prstGeom prst="rect">
            <a:avLst/>
          </a:prstGeom>
        </p:spPr>
        <p:txBody>
          <a:bodyPr anchor="t" rtlCol="false" tIns="0" lIns="0" bIns="0" rIns="0">
            <a:spAutoFit/>
          </a:bodyPr>
          <a:lstStyle/>
          <a:p>
            <a:pPr algn="l">
              <a:lnSpc>
                <a:spcPts val="5225"/>
              </a:lnSpc>
            </a:pPr>
            <a:r>
              <a:rPr lang="en-US" sz="4838" b="true">
                <a:solidFill>
                  <a:srgbClr val="DEEFF6"/>
                </a:solidFill>
                <a:latin typeface="Montserrat Classic Bold"/>
                <a:ea typeface="Montserrat Classic Bold"/>
                <a:cs typeface="Montserrat Classic Bold"/>
                <a:sym typeface="Montserrat Classic Bold"/>
              </a:rPr>
              <a:t>Prayer Stations that Connect our Faith to our Work</a:t>
            </a:r>
          </a:p>
        </p:txBody>
      </p:sp>
      <p:sp>
        <p:nvSpPr>
          <p:cNvPr name="TextBox 13" id="13"/>
          <p:cNvSpPr txBox="true"/>
          <p:nvPr/>
        </p:nvSpPr>
        <p:spPr>
          <a:xfrm rot="0">
            <a:off x="1374328" y="6325957"/>
            <a:ext cx="9353522" cy="683342"/>
          </a:xfrm>
          <a:prstGeom prst="rect">
            <a:avLst/>
          </a:prstGeom>
        </p:spPr>
        <p:txBody>
          <a:bodyPr anchor="t" rtlCol="false" tIns="0" lIns="0" bIns="0" rIns="0">
            <a:spAutoFit/>
          </a:bodyPr>
          <a:lstStyle/>
          <a:p>
            <a:pPr algn="l">
              <a:lnSpc>
                <a:spcPts val="5225"/>
              </a:lnSpc>
            </a:pPr>
            <a:r>
              <a:rPr lang="en-US" sz="4838" b="true">
                <a:solidFill>
                  <a:srgbClr val="DEEFF6"/>
                </a:solidFill>
                <a:latin typeface="Montserrat Classic Bold"/>
                <a:ea typeface="Montserrat Classic Bold"/>
                <a:cs typeface="Montserrat Classic Bold"/>
                <a:sym typeface="Montserrat Classic Bold"/>
              </a:rPr>
              <a:t>Small Group Time</a:t>
            </a:r>
          </a:p>
        </p:txBody>
      </p:sp>
      <p:sp>
        <p:nvSpPr>
          <p:cNvPr name="TextBox 14" id="14"/>
          <p:cNvSpPr txBox="true"/>
          <p:nvPr/>
        </p:nvSpPr>
        <p:spPr>
          <a:xfrm rot="0">
            <a:off x="1421168" y="7666524"/>
            <a:ext cx="9353522" cy="683342"/>
          </a:xfrm>
          <a:prstGeom prst="rect">
            <a:avLst/>
          </a:prstGeom>
        </p:spPr>
        <p:txBody>
          <a:bodyPr anchor="t" rtlCol="false" tIns="0" lIns="0" bIns="0" rIns="0">
            <a:spAutoFit/>
          </a:bodyPr>
          <a:lstStyle/>
          <a:p>
            <a:pPr algn="l">
              <a:lnSpc>
                <a:spcPts val="5225"/>
              </a:lnSpc>
            </a:pPr>
            <a:r>
              <a:rPr lang="en-US" sz="4838" b="true">
                <a:solidFill>
                  <a:srgbClr val="DEEFF6"/>
                </a:solidFill>
                <a:latin typeface="Montserrat Classic Bold"/>
                <a:ea typeface="Montserrat Classic Bold"/>
                <a:cs typeface="Montserrat Classic Bold"/>
                <a:sym typeface="Montserrat Classic Bold"/>
              </a:rPr>
              <a:t>No phones or internet</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20537" y="1989226"/>
            <a:ext cx="5964842" cy="3578905"/>
            <a:chOff x="0" y="0"/>
            <a:chExt cx="1354667" cy="812800"/>
          </a:xfrm>
        </p:grpSpPr>
        <p:sp>
          <p:nvSpPr>
            <p:cNvPr name="Freeform 3" id="3"/>
            <p:cNvSpPr/>
            <p:nvPr/>
          </p:nvSpPr>
          <p:spPr>
            <a:xfrm flipH="false" flipV="false" rot="0">
              <a:off x="0" y="0"/>
              <a:ext cx="1354667" cy="812800"/>
            </a:xfrm>
            <a:custGeom>
              <a:avLst/>
              <a:gdLst/>
              <a:ahLst/>
              <a:cxnLst/>
              <a:rect r="r" b="b" t="t" l="l"/>
              <a:pathLst>
                <a:path h="812800" w="1354667">
                  <a:moveTo>
                    <a:pt x="0" y="0"/>
                  </a:moveTo>
                  <a:lnTo>
                    <a:pt x="1354667" y="0"/>
                  </a:lnTo>
                  <a:lnTo>
                    <a:pt x="1354667" y="812800"/>
                  </a:lnTo>
                  <a:lnTo>
                    <a:pt x="0" y="812800"/>
                  </a:lnTo>
                  <a:close/>
                </a:path>
              </a:pathLst>
            </a:custGeom>
            <a:solidFill>
              <a:srgbClr val="075D81"/>
            </a:solidFill>
          </p:spPr>
        </p:sp>
        <p:sp>
          <p:nvSpPr>
            <p:cNvPr name="TextBox 4" id="4"/>
            <p:cNvSpPr txBox="true"/>
            <p:nvPr/>
          </p:nvSpPr>
          <p:spPr>
            <a:xfrm>
              <a:off x="0" y="-28575"/>
              <a:ext cx="1354667" cy="841375"/>
            </a:xfrm>
            <a:prstGeom prst="rect">
              <a:avLst/>
            </a:prstGeom>
          </p:spPr>
          <p:txBody>
            <a:bodyPr anchor="ctr" rtlCol="false" tIns="48876" lIns="48876" bIns="48876" rIns="48876"/>
            <a:lstStyle/>
            <a:p>
              <a:pPr algn="ctr">
                <a:lnSpc>
                  <a:spcPts val="1616"/>
                </a:lnSpc>
              </a:pPr>
            </a:p>
          </p:txBody>
        </p:sp>
      </p:grpSp>
      <p:grpSp>
        <p:nvGrpSpPr>
          <p:cNvPr name="Group 5" id="5"/>
          <p:cNvGrpSpPr/>
          <p:nvPr/>
        </p:nvGrpSpPr>
        <p:grpSpPr>
          <a:xfrm rot="0">
            <a:off x="12202621" y="1972513"/>
            <a:ext cx="5944527" cy="3557957"/>
            <a:chOff x="0" y="0"/>
            <a:chExt cx="1358002" cy="812800"/>
          </a:xfrm>
        </p:grpSpPr>
        <p:sp>
          <p:nvSpPr>
            <p:cNvPr name="Freeform 6" id="6"/>
            <p:cNvSpPr/>
            <p:nvPr/>
          </p:nvSpPr>
          <p:spPr>
            <a:xfrm flipH="false" flipV="false" rot="0">
              <a:off x="0" y="0"/>
              <a:ext cx="1358002" cy="812800"/>
            </a:xfrm>
            <a:custGeom>
              <a:avLst/>
              <a:gdLst/>
              <a:ahLst/>
              <a:cxnLst/>
              <a:rect r="r" b="b" t="t" l="l"/>
              <a:pathLst>
                <a:path h="812800" w="1358002">
                  <a:moveTo>
                    <a:pt x="0" y="0"/>
                  </a:moveTo>
                  <a:lnTo>
                    <a:pt x="1358002" y="0"/>
                  </a:lnTo>
                  <a:lnTo>
                    <a:pt x="1358002" y="812800"/>
                  </a:lnTo>
                  <a:lnTo>
                    <a:pt x="0" y="812800"/>
                  </a:lnTo>
                  <a:close/>
                </a:path>
              </a:pathLst>
            </a:custGeom>
            <a:solidFill>
              <a:srgbClr val="4894B4"/>
            </a:solidFill>
          </p:spPr>
        </p:sp>
        <p:sp>
          <p:nvSpPr>
            <p:cNvPr name="TextBox 7" id="7"/>
            <p:cNvSpPr txBox="true"/>
            <p:nvPr/>
          </p:nvSpPr>
          <p:spPr>
            <a:xfrm>
              <a:off x="0" y="-28575"/>
              <a:ext cx="1358002" cy="841375"/>
            </a:xfrm>
            <a:prstGeom prst="rect">
              <a:avLst/>
            </a:prstGeom>
          </p:spPr>
          <p:txBody>
            <a:bodyPr anchor="ctr" rtlCol="false" tIns="48876" lIns="48876" bIns="48876" rIns="48876"/>
            <a:lstStyle/>
            <a:p>
              <a:pPr algn="ctr">
                <a:lnSpc>
                  <a:spcPts val="1616"/>
                </a:lnSpc>
              </a:pPr>
            </a:p>
          </p:txBody>
        </p:sp>
      </p:grpSp>
      <p:grpSp>
        <p:nvGrpSpPr>
          <p:cNvPr name="Group 8" id="8"/>
          <p:cNvGrpSpPr/>
          <p:nvPr/>
        </p:nvGrpSpPr>
        <p:grpSpPr>
          <a:xfrm rot="0">
            <a:off x="6161579" y="1989226"/>
            <a:ext cx="5964842" cy="3578905"/>
            <a:chOff x="0" y="0"/>
            <a:chExt cx="1354667" cy="812800"/>
          </a:xfrm>
        </p:grpSpPr>
        <p:sp>
          <p:nvSpPr>
            <p:cNvPr name="Freeform 9" id="9"/>
            <p:cNvSpPr/>
            <p:nvPr/>
          </p:nvSpPr>
          <p:spPr>
            <a:xfrm flipH="false" flipV="false" rot="0">
              <a:off x="0" y="0"/>
              <a:ext cx="1354667" cy="812800"/>
            </a:xfrm>
            <a:custGeom>
              <a:avLst/>
              <a:gdLst/>
              <a:ahLst/>
              <a:cxnLst/>
              <a:rect r="r" b="b" t="t" l="l"/>
              <a:pathLst>
                <a:path h="812800" w="1354667">
                  <a:moveTo>
                    <a:pt x="0" y="0"/>
                  </a:moveTo>
                  <a:lnTo>
                    <a:pt x="1354667" y="0"/>
                  </a:lnTo>
                  <a:lnTo>
                    <a:pt x="1354667" y="812800"/>
                  </a:lnTo>
                  <a:lnTo>
                    <a:pt x="0" y="812800"/>
                  </a:lnTo>
                  <a:close/>
                </a:path>
              </a:pathLst>
            </a:custGeom>
            <a:solidFill>
              <a:srgbClr val="237CA2"/>
            </a:solidFill>
          </p:spPr>
        </p:sp>
        <p:sp>
          <p:nvSpPr>
            <p:cNvPr name="TextBox 10" id="10"/>
            <p:cNvSpPr txBox="true"/>
            <p:nvPr/>
          </p:nvSpPr>
          <p:spPr>
            <a:xfrm>
              <a:off x="0" y="-28575"/>
              <a:ext cx="1354667" cy="841375"/>
            </a:xfrm>
            <a:prstGeom prst="rect">
              <a:avLst/>
            </a:prstGeom>
          </p:spPr>
          <p:txBody>
            <a:bodyPr anchor="ctr" rtlCol="false" tIns="48876" lIns="48876" bIns="48876" rIns="48876"/>
            <a:lstStyle/>
            <a:p>
              <a:pPr algn="ctr">
                <a:lnSpc>
                  <a:spcPts val="1616"/>
                </a:lnSpc>
              </a:pPr>
            </a:p>
          </p:txBody>
        </p:sp>
      </p:grpSp>
      <p:sp>
        <p:nvSpPr>
          <p:cNvPr name="Freeform 11" id="11"/>
          <p:cNvSpPr/>
          <p:nvPr/>
        </p:nvSpPr>
        <p:spPr>
          <a:xfrm flipH="false" flipV="false" rot="0">
            <a:off x="120537" y="5568131"/>
            <a:ext cx="5964842" cy="4718869"/>
          </a:xfrm>
          <a:custGeom>
            <a:avLst/>
            <a:gdLst/>
            <a:ahLst/>
            <a:cxnLst/>
            <a:rect r="r" b="b" t="t" l="l"/>
            <a:pathLst>
              <a:path h="4718869" w="5964842">
                <a:moveTo>
                  <a:pt x="0" y="0"/>
                </a:moveTo>
                <a:lnTo>
                  <a:pt x="5964842" y="0"/>
                </a:lnTo>
                <a:lnTo>
                  <a:pt x="5964842" y="4718869"/>
                </a:lnTo>
                <a:lnTo>
                  <a:pt x="0" y="4718869"/>
                </a:lnTo>
                <a:lnTo>
                  <a:pt x="0" y="0"/>
                </a:lnTo>
                <a:close/>
              </a:path>
            </a:pathLst>
          </a:custGeom>
          <a:blipFill>
            <a:blip r:embed="rId2"/>
            <a:stretch>
              <a:fillRect l="-2933" t="0" r="-2933" b="0"/>
            </a:stretch>
          </a:blipFill>
        </p:spPr>
      </p:sp>
      <p:sp>
        <p:nvSpPr>
          <p:cNvPr name="Freeform 12" id="12"/>
          <p:cNvSpPr/>
          <p:nvPr/>
        </p:nvSpPr>
        <p:spPr>
          <a:xfrm flipH="false" flipV="false" rot="0">
            <a:off x="12202621" y="5530470"/>
            <a:ext cx="5944527" cy="4738442"/>
          </a:xfrm>
          <a:custGeom>
            <a:avLst/>
            <a:gdLst/>
            <a:ahLst/>
            <a:cxnLst/>
            <a:rect r="r" b="b" t="t" l="l"/>
            <a:pathLst>
              <a:path h="4738442" w="5944527">
                <a:moveTo>
                  <a:pt x="0" y="0"/>
                </a:moveTo>
                <a:lnTo>
                  <a:pt x="5944527" y="0"/>
                </a:lnTo>
                <a:lnTo>
                  <a:pt x="5944527" y="4738442"/>
                </a:lnTo>
                <a:lnTo>
                  <a:pt x="0" y="4738442"/>
                </a:lnTo>
                <a:lnTo>
                  <a:pt x="0" y="0"/>
                </a:lnTo>
                <a:close/>
              </a:path>
            </a:pathLst>
          </a:custGeom>
          <a:blipFill>
            <a:blip r:embed="rId3"/>
            <a:stretch>
              <a:fillRect l="-8144" t="0" r="-8144" b="0"/>
            </a:stretch>
          </a:blipFill>
        </p:spPr>
      </p:sp>
      <p:sp>
        <p:nvSpPr>
          <p:cNvPr name="Freeform 13" id="13"/>
          <p:cNvSpPr/>
          <p:nvPr/>
        </p:nvSpPr>
        <p:spPr>
          <a:xfrm flipH="false" flipV="false" rot="0">
            <a:off x="6161579" y="5568131"/>
            <a:ext cx="5964842" cy="4700781"/>
          </a:xfrm>
          <a:custGeom>
            <a:avLst/>
            <a:gdLst/>
            <a:ahLst/>
            <a:cxnLst/>
            <a:rect r="r" b="b" t="t" l="l"/>
            <a:pathLst>
              <a:path h="4700781" w="5964842">
                <a:moveTo>
                  <a:pt x="0" y="0"/>
                </a:moveTo>
                <a:lnTo>
                  <a:pt x="5964842" y="0"/>
                </a:lnTo>
                <a:lnTo>
                  <a:pt x="5964842" y="4700781"/>
                </a:lnTo>
                <a:lnTo>
                  <a:pt x="0" y="4700781"/>
                </a:lnTo>
                <a:lnTo>
                  <a:pt x="0" y="0"/>
                </a:lnTo>
                <a:close/>
              </a:path>
            </a:pathLst>
          </a:custGeom>
          <a:blipFill>
            <a:blip r:embed="rId4"/>
            <a:stretch>
              <a:fillRect l="-11048" t="0" r="-11048" b="0"/>
            </a:stretch>
          </a:blipFill>
        </p:spPr>
      </p:sp>
      <p:sp>
        <p:nvSpPr>
          <p:cNvPr name="TextBox 14" id="14"/>
          <p:cNvSpPr txBox="true"/>
          <p:nvPr/>
        </p:nvSpPr>
        <p:spPr>
          <a:xfrm rot="0">
            <a:off x="120537" y="787807"/>
            <a:ext cx="18026611" cy="775185"/>
          </a:xfrm>
          <a:prstGeom prst="rect">
            <a:avLst/>
          </a:prstGeom>
        </p:spPr>
        <p:txBody>
          <a:bodyPr anchor="t" rtlCol="false" tIns="0" lIns="0" bIns="0" rIns="0">
            <a:spAutoFit/>
          </a:bodyPr>
          <a:lstStyle/>
          <a:p>
            <a:pPr algn="ctr">
              <a:lnSpc>
                <a:spcPts val="5378"/>
              </a:lnSpc>
            </a:pPr>
            <a:r>
              <a:rPr lang="en-US" b="true" sz="5845">
                <a:solidFill>
                  <a:srgbClr val="7CB7CF"/>
                </a:solidFill>
                <a:latin typeface="Poppins Heavy"/>
                <a:ea typeface="Poppins Heavy"/>
                <a:cs typeface="Poppins Heavy"/>
                <a:sym typeface="Poppins Heavy"/>
              </a:rPr>
              <a:t>POTENTIAL SOCIAL &amp; CULTURAL EXPERIENCES</a:t>
            </a:r>
          </a:p>
        </p:txBody>
      </p:sp>
      <p:sp>
        <p:nvSpPr>
          <p:cNvPr name="TextBox 15" id="15"/>
          <p:cNvSpPr txBox="true"/>
          <p:nvPr/>
        </p:nvSpPr>
        <p:spPr>
          <a:xfrm rot="0">
            <a:off x="314470" y="2321512"/>
            <a:ext cx="4775504" cy="397912"/>
          </a:xfrm>
          <a:prstGeom prst="rect">
            <a:avLst/>
          </a:prstGeom>
        </p:spPr>
        <p:txBody>
          <a:bodyPr anchor="t" rtlCol="false" tIns="0" lIns="0" bIns="0" rIns="0">
            <a:spAutoFit/>
          </a:bodyPr>
          <a:lstStyle/>
          <a:p>
            <a:pPr algn="l">
              <a:lnSpc>
                <a:spcPts val="3267"/>
              </a:lnSpc>
              <a:spcBef>
                <a:spcPct val="0"/>
              </a:spcBef>
            </a:pPr>
            <a:r>
              <a:rPr lang="en-US" sz="2334" b="true">
                <a:solidFill>
                  <a:srgbClr val="DEEFF6"/>
                </a:solidFill>
                <a:latin typeface="Montserrat Classic Bold"/>
                <a:ea typeface="Montserrat Classic Bold"/>
                <a:cs typeface="Montserrat Classic Bold"/>
                <a:sym typeface="Montserrat Classic Bold"/>
              </a:rPr>
              <a:t>Georgia Aquarium</a:t>
            </a:r>
          </a:p>
        </p:txBody>
      </p:sp>
      <p:sp>
        <p:nvSpPr>
          <p:cNvPr name="TextBox 16" id="16"/>
          <p:cNvSpPr txBox="true"/>
          <p:nvPr/>
        </p:nvSpPr>
        <p:spPr>
          <a:xfrm rot="0">
            <a:off x="314470" y="2859014"/>
            <a:ext cx="5503467" cy="2584880"/>
          </a:xfrm>
          <a:prstGeom prst="rect">
            <a:avLst/>
          </a:prstGeom>
        </p:spPr>
        <p:txBody>
          <a:bodyPr anchor="t" rtlCol="false" tIns="0" lIns="0" bIns="0" rIns="0">
            <a:spAutoFit/>
          </a:bodyPr>
          <a:lstStyle/>
          <a:p>
            <a:pPr algn="l">
              <a:lnSpc>
                <a:spcPts val="2951"/>
              </a:lnSpc>
            </a:pPr>
            <a:r>
              <a:rPr lang="en-US" sz="2108">
                <a:solidFill>
                  <a:srgbClr val="DEEFF6"/>
                </a:solidFill>
                <a:latin typeface="Montserrat Classic"/>
                <a:ea typeface="Montserrat Classic"/>
                <a:cs typeface="Montserrat Classic"/>
                <a:sym typeface="Montserrat Classic"/>
              </a:rPr>
              <a:t>This aquarium, the largest in the US, exhibits thousands of animals across its seven major galleries. The aquarium's notable specimens include </a:t>
            </a:r>
            <a:r>
              <a:rPr lang="en-US" sz="2108">
                <a:solidFill>
                  <a:srgbClr val="DEEFF6"/>
                </a:solidFill>
                <a:latin typeface="Montserrat Classic"/>
                <a:ea typeface="Montserrat Classic"/>
                <a:cs typeface="Montserrat Classic"/>
                <a:sym typeface="Montserrat Classic"/>
                <a:hlinkClick r:id="rId5" tooltip="https://en.wikipedia.org/wiki/Whale_shark"/>
              </a:rPr>
              <a:t>whale sharks</a:t>
            </a:r>
            <a:r>
              <a:rPr lang="en-US" sz="2108">
                <a:solidFill>
                  <a:srgbClr val="DEEFF6"/>
                </a:solidFill>
                <a:latin typeface="Montserrat Classic"/>
                <a:ea typeface="Montserrat Classic"/>
                <a:cs typeface="Montserrat Classic"/>
                <a:sym typeface="Montserrat Classic"/>
              </a:rPr>
              <a:t>, </a:t>
            </a:r>
            <a:r>
              <a:rPr lang="en-US" sz="2108">
                <a:solidFill>
                  <a:srgbClr val="DEEFF6"/>
                </a:solidFill>
                <a:latin typeface="Montserrat Classic"/>
                <a:ea typeface="Montserrat Classic"/>
                <a:cs typeface="Montserrat Classic"/>
                <a:sym typeface="Montserrat Classic"/>
                <a:hlinkClick r:id="rId6" tooltip="https://en.wikipedia.org/wiki/Beluga_whale"/>
              </a:rPr>
              <a:t>beluga whales</a:t>
            </a:r>
            <a:r>
              <a:rPr lang="en-US" sz="2108">
                <a:solidFill>
                  <a:srgbClr val="DEEFF6"/>
                </a:solidFill>
                <a:latin typeface="Montserrat Classic"/>
                <a:ea typeface="Montserrat Classic"/>
                <a:cs typeface="Montserrat Classic"/>
                <a:sym typeface="Montserrat Classic"/>
              </a:rPr>
              <a:t>, </a:t>
            </a:r>
            <a:r>
              <a:rPr lang="en-US" sz="2108">
                <a:solidFill>
                  <a:srgbClr val="DEEFF6"/>
                </a:solidFill>
                <a:latin typeface="Montserrat Classic"/>
                <a:ea typeface="Montserrat Classic"/>
                <a:cs typeface="Montserrat Classic"/>
                <a:sym typeface="Montserrat Classic"/>
                <a:hlinkClick r:id="rId7" tooltip="https://en.wikipedia.org/wiki/California_sea_lion"/>
              </a:rPr>
              <a:t>California sea lions</a:t>
            </a:r>
            <a:r>
              <a:rPr lang="en-US" sz="2108">
                <a:solidFill>
                  <a:srgbClr val="DEEFF6"/>
                </a:solidFill>
                <a:latin typeface="Montserrat Classic"/>
                <a:ea typeface="Montserrat Classic"/>
                <a:cs typeface="Montserrat Classic"/>
                <a:sym typeface="Montserrat Classic"/>
              </a:rPr>
              <a:t>, </a:t>
            </a:r>
            <a:r>
              <a:rPr lang="en-US" sz="2108">
                <a:solidFill>
                  <a:srgbClr val="DEEFF6"/>
                </a:solidFill>
                <a:latin typeface="Montserrat Classic"/>
                <a:ea typeface="Montserrat Classic"/>
                <a:cs typeface="Montserrat Classic"/>
                <a:sym typeface="Montserrat Classic"/>
                <a:hlinkClick r:id="rId8" tooltip="https://en.wikipedia.org/wiki/Bottlenose_dolphin"/>
              </a:rPr>
              <a:t>bottlenose dolphins</a:t>
            </a:r>
            <a:r>
              <a:rPr lang="en-US" sz="2108">
                <a:solidFill>
                  <a:srgbClr val="DEEFF6"/>
                </a:solidFill>
                <a:latin typeface="Montserrat Classic"/>
                <a:ea typeface="Montserrat Classic"/>
                <a:cs typeface="Montserrat Classic"/>
                <a:sym typeface="Montserrat Classic"/>
              </a:rPr>
              <a:t>, </a:t>
            </a:r>
            <a:r>
              <a:rPr lang="en-US" sz="2108">
                <a:solidFill>
                  <a:srgbClr val="DEEFF6"/>
                </a:solidFill>
                <a:latin typeface="Montserrat Classic"/>
                <a:ea typeface="Montserrat Classic"/>
                <a:cs typeface="Montserrat Classic"/>
                <a:sym typeface="Montserrat Classic"/>
                <a:hlinkClick r:id="rId9" tooltip="https://en.wikipedia.org/wiki/Manta_ray"/>
              </a:rPr>
              <a:t>manta rays</a:t>
            </a:r>
            <a:r>
              <a:rPr lang="en-US" sz="2108">
                <a:solidFill>
                  <a:srgbClr val="DEEFF6"/>
                </a:solidFill>
                <a:latin typeface="Montserrat Classic"/>
                <a:ea typeface="Montserrat Classic"/>
                <a:cs typeface="Montserrat Classic"/>
                <a:sym typeface="Montserrat Classic"/>
              </a:rPr>
              <a:t>, </a:t>
            </a:r>
            <a:r>
              <a:rPr lang="en-US" sz="2108">
                <a:solidFill>
                  <a:srgbClr val="DEEFF6"/>
                </a:solidFill>
                <a:latin typeface="Montserrat Classic"/>
                <a:ea typeface="Montserrat Classic"/>
                <a:cs typeface="Montserrat Classic"/>
                <a:sym typeface="Montserrat Classic"/>
                <a:hlinkClick r:id="rId10" tooltip="https://en.wikipedia.org/wiki/Sea_otter"/>
              </a:rPr>
              <a:t>sea otters</a:t>
            </a:r>
            <a:r>
              <a:rPr lang="en-US" sz="2108">
                <a:solidFill>
                  <a:srgbClr val="DEEFF6"/>
                </a:solidFill>
                <a:latin typeface="Montserrat Classic"/>
                <a:ea typeface="Montserrat Classic"/>
                <a:cs typeface="Montserrat Classic"/>
                <a:sym typeface="Montserrat Classic"/>
              </a:rPr>
              <a:t>, and </a:t>
            </a:r>
            <a:r>
              <a:rPr lang="en-US" sz="2108">
                <a:solidFill>
                  <a:srgbClr val="DEEFF6"/>
                </a:solidFill>
                <a:latin typeface="Montserrat Classic"/>
                <a:ea typeface="Montserrat Classic"/>
                <a:cs typeface="Montserrat Classic"/>
                <a:sym typeface="Montserrat Classic"/>
                <a:hlinkClick r:id="rId11" tooltip="https://en.wikipedia.org/wiki/Tiger_shark"/>
              </a:rPr>
              <a:t>tiger sharks</a:t>
            </a:r>
            <a:r>
              <a:rPr lang="en-US" sz="2108">
                <a:solidFill>
                  <a:srgbClr val="DEEFF6"/>
                </a:solidFill>
                <a:latin typeface="Montserrat Classic"/>
                <a:ea typeface="Montserrat Classic"/>
                <a:cs typeface="Montserrat Classic"/>
                <a:sym typeface="Montserrat Classic"/>
              </a:rPr>
              <a:t>.</a:t>
            </a:r>
          </a:p>
        </p:txBody>
      </p:sp>
      <p:sp>
        <p:nvSpPr>
          <p:cNvPr name="TextBox 17" id="17"/>
          <p:cNvSpPr txBox="true"/>
          <p:nvPr/>
        </p:nvSpPr>
        <p:spPr>
          <a:xfrm rot="0">
            <a:off x="12426879" y="2321446"/>
            <a:ext cx="5325431" cy="398244"/>
          </a:xfrm>
          <a:prstGeom prst="rect">
            <a:avLst/>
          </a:prstGeom>
        </p:spPr>
        <p:txBody>
          <a:bodyPr anchor="t" rtlCol="false" tIns="0" lIns="0" bIns="0" rIns="0">
            <a:spAutoFit/>
          </a:bodyPr>
          <a:lstStyle/>
          <a:p>
            <a:pPr algn="l">
              <a:lnSpc>
                <a:spcPts val="3249"/>
              </a:lnSpc>
              <a:spcBef>
                <a:spcPct val="0"/>
              </a:spcBef>
            </a:pPr>
            <a:r>
              <a:rPr lang="en-US" sz="2321" b="true">
                <a:solidFill>
                  <a:srgbClr val="DEEFF6"/>
                </a:solidFill>
                <a:latin typeface="Montserrat Classic Bold"/>
                <a:ea typeface="Montserrat Classic Bold"/>
                <a:cs typeface="Montserrat Classic Bold"/>
                <a:sym typeface="Montserrat Classic Bold"/>
              </a:rPr>
              <a:t>Skyline Park @ Ponce City Market</a:t>
            </a:r>
          </a:p>
        </p:txBody>
      </p:sp>
      <p:sp>
        <p:nvSpPr>
          <p:cNvPr name="TextBox 18" id="18"/>
          <p:cNvSpPr txBox="true"/>
          <p:nvPr/>
        </p:nvSpPr>
        <p:spPr>
          <a:xfrm rot="0">
            <a:off x="12426879" y="2959850"/>
            <a:ext cx="5471254" cy="2268344"/>
          </a:xfrm>
          <a:prstGeom prst="rect">
            <a:avLst/>
          </a:prstGeom>
        </p:spPr>
        <p:txBody>
          <a:bodyPr anchor="t" rtlCol="false" tIns="0" lIns="0" bIns="0" rIns="0">
            <a:spAutoFit/>
          </a:bodyPr>
          <a:lstStyle/>
          <a:p>
            <a:pPr algn="l">
              <a:lnSpc>
                <a:spcPts val="3073"/>
              </a:lnSpc>
            </a:pPr>
            <a:r>
              <a:rPr lang="en-US" sz="2195">
                <a:solidFill>
                  <a:srgbClr val="DEEFF6"/>
                </a:solidFill>
                <a:latin typeface="Montserrat Classic"/>
                <a:ea typeface="Montserrat Classic"/>
                <a:cs typeface="Montserrat Classic"/>
                <a:sym typeface="Montserrat Classic"/>
              </a:rPr>
              <a:t>With a Coney Island style boardwalk that includes mini golf, horse derby race, basketball, skee-ball, and goblet toss, this rooftop park also boasts some of the best views in ATL. Don’t forget to ride the 3-story slide!</a:t>
            </a:r>
          </a:p>
        </p:txBody>
      </p:sp>
      <p:sp>
        <p:nvSpPr>
          <p:cNvPr name="TextBox 19" id="19"/>
          <p:cNvSpPr txBox="true"/>
          <p:nvPr/>
        </p:nvSpPr>
        <p:spPr>
          <a:xfrm rot="0">
            <a:off x="6355512" y="2321577"/>
            <a:ext cx="3595866" cy="397912"/>
          </a:xfrm>
          <a:prstGeom prst="rect">
            <a:avLst/>
          </a:prstGeom>
        </p:spPr>
        <p:txBody>
          <a:bodyPr anchor="t" rtlCol="false" tIns="0" lIns="0" bIns="0" rIns="0">
            <a:spAutoFit/>
          </a:bodyPr>
          <a:lstStyle/>
          <a:p>
            <a:pPr algn="l">
              <a:lnSpc>
                <a:spcPts val="3267"/>
              </a:lnSpc>
              <a:spcBef>
                <a:spcPct val="0"/>
              </a:spcBef>
            </a:pPr>
            <a:r>
              <a:rPr lang="en-US" sz="2334" b="true">
                <a:solidFill>
                  <a:srgbClr val="DEEFF6"/>
                </a:solidFill>
                <a:latin typeface="Montserrat Classic Bold"/>
                <a:ea typeface="Montserrat Classic Bold"/>
                <a:cs typeface="Montserrat Classic Bold"/>
                <a:sym typeface="Montserrat Classic Bold"/>
              </a:rPr>
              <a:t>MLK Jr. History Tour</a:t>
            </a:r>
          </a:p>
        </p:txBody>
      </p:sp>
      <p:sp>
        <p:nvSpPr>
          <p:cNvPr name="TextBox 20" id="20"/>
          <p:cNvSpPr txBox="true"/>
          <p:nvPr/>
        </p:nvSpPr>
        <p:spPr>
          <a:xfrm rot="0">
            <a:off x="6355512" y="2959850"/>
            <a:ext cx="5503467" cy="2326766"/>
          </a:xfrm>
          <a:prstGeom prst="rect">
            <a:avLst/>
          </a:prstGeom>
        </p:spPr>
        <p:txBody>
          <a:bodyPr anchor="t" rtlCol="false" tIns="0" lIns="0" bIns="0" rIns="0">
            <a:spAutoFit/>
          </a:bodyPr>
          <a:lstStyle/>
          <a:p>
            <a:pPr algn="l">
              <a:lnSpc>
                <a:spcPts val="3091"/>
              </a:lnSpc>
            </a:pPr>
            <a:r>
              <a:rPr lang="en-US" sz="2208">
                <a:solidFill>
                  <a:srgbClr val="DEEFF6"/>
                </a:solidFill>
                <a:latin typeface="Montserrat Classic"/>
                <a:ea typeface="Montserrat Classic"/>
                <a:cs typeface="Montserrat Classic"/>
                <a:sym typeface="Montserrat Classic"/>
              </a:rPr>
              <a:t>Get an in-depth look at the people and locations that inspired MLK, Jr., while literally walking in the footsteps of Civil Rights leaders like Dr. King, Congressman John Lewis, Coretta Scott King and many others.</a:t>
            </a:r>
          </a:p>
        </p:txBody>
      </p:sp>
      <p:grpSp>
        <p:nvGrpSpPr>
          <p:cNvPr name="Group 21" id="21"/>
          <p:cNvGrpSpPr/>
          <p:nvPr/>
        </p:nvGrpSpPr>
        <p:grpSpPr>
          <a:xfrm rot="0">
            <a:off x="120537" y="1989226"/>
            <a:ext cx="5964842" cy="8611206"/>
            <a:chOff x="0" y="0"/>
            <a:chExt cx="7953123" cy="11481608"/>
          </a:xfrm>
        </p:grpSpPr>
        <p:grpSp>
          <p:nvGrpSpPr>
            <p:cNvPr name="Group 22" id="22"/>
            <p:cNvGrpSpPr/>
            <p:nvPr/>
          </p:nvGrpSpPr>
          <p:grpSpPr>
            <a:xfrm rot="0">
              <a:off x="0" y="0"/>
              <a:ext cx="7953123" cy="4771874"/>
              <a:chOff x="0" y="0"/>
              <a:chExt cx="1354667" cy="812800"/>
            </a:xfrm>
          </p:grpSpPr>
          <p:sp>
            <p:nvSpPr>
              <p:cNvPr name="Freeform 23" id="23"/>
              <p:cNvSpPr/>
              <p:nvPr/>
            </p:nvSpPr>
            <p:spPr>
              <a:xfrm flipH="false" flipV="false" rot="0">
                <a:off x="0" y="0"/>
                <a:ext cx="1354667" cy="812800"/>
              </a:xfrm>
              <a:custGeom>
                <a:avLst/>
                <a:gdLst/>
                <a:ahLst/>
                <a:cxnLst/>
                <a:rect r="r" b="b" t="t" l="l"/>
                <a:pathLst>
                  <a:path h="812800" w="1354667">
                    <a:moveTo>
                      <a:pt x="0" y="0"/>
                    </a:moveTo>
                    <a:lnTo>
                      <a:pt x="1354667" y="0"/>
                    </a:lnTo>
                    <a:lnTo>
                      <a:pt x="1354667" y="812800"/>
                    </a:lnTo>
                    <a:lnTo>
                      <a:pt x="0" y="812800"/>
                    </a:lnTo>
                    <a:close/>
                  </a:path>
                </a:pathLst>
              </a:custGeom>
              <a:solidFill>
                <a:srgbClr val="075D81"/>
              </a:solidFill>
            </p:spPr>
          </p:sp>
          <p:sp>
            <p:nvSpPr>
              <p:cNvPr name="TextBox 24" id="24"/>
              <p:cNvSpPr txBox="true"/>
              <p:nvPr/>
            </p:nvSpPr>
            <p:spPr>
              <a:xfrm>
                <a:off x="0" y="-28575"/>
                <a:ext cx="1354667" cy="841375"/>
              </a:xfrm>
              <a:prstGeom prst="rect">
                <a:avLst/>
              </a:prstGeom>
            </p:spPr>
            <p:txBody>
              <a:bodyPr anchor="ctr" rtlCol="false" tIns="48876" lIns="48876" bIns="48876" rIns="48876"/>
              <a:lstStyle/>
              <a:p>
                <a:pPr algn="ctr">
                  <a:lnSpc>
                    <a:spcPts val="1616"/>
                  </a:lnSpc>
                </a:pPr>
              </a:p>
            </p:txBody>
          </p:sp>
        </p:grpSp>
        <p:sp>
          <p:nvSpPr>
            <p:cNvPr name="TextBox 25" id="25"/>
            <p:cNvSpPr txBox="true"/>
            <p:nvPr/>
          </p:nvSpPr>
          <p:spPr>
            <a:xfrm rot="0">
              <a:off x="258578" y="236271"/>
              <a:ext cx="3668978" cy="514674"/>
            </a:xfrm>
            <a:prstGeom prst="rect">
              <a:avLst/>
            </a:prstGeom>
          </p:spPr>
          <p:txBody>
            <a:bodyPr anchor="t" rtlCol="false" tIns="0" lIns="0" bIns="0" rIns="0">
              <a:spAutoFit/>
            </a:bodyPr>
            <a:lstStyle/>
            <a:p>
              <a:pPr algn="l">
                <a:lnSpc>
                  <a:spcPts val="3267"/>
                </a:lnSpc>
                <a:spcBef>
                  <a:spcPct val="0"/>
                </a:spcBef>
              </a:pPr>
              <a:r>
                <a:rPr lang="en-US" sz="2334" b="true">
                  <a:solidFill>
                    <a:srgbClr val="DEEFF6"/>
                  </a:solidFill>
                  <a:latin typeface="Montserrat Classic Bold"/>
                  <a:ea typeface="Montserrat Classic Bold"/>
                  <a:cs typeface="Montserrat Classic Bold"/>
                  <a:sym typeface="Montserrat Classic Bold"/>
                </a:rPr>
                <a:t>Woodruff Park</a:t>
              </a:r>
            </a:p>
          </p:txBody>
        </p:sp>
        <p:sp>
          <p:nvSpPr>
            <p:cNvPr name="TextBox 26" id="26"/>
            <p:cNvSpPr txBox="true"/>
            <p:nvPr/>
          </p:nvSpPr>
          <p:spPr>
            <a:xfrm rot="0">
              <a:off x="258578" y="926175"/>
              <a:ext cx="7389745" cy="4399007"/>
            </a:xfrm>
            <a:prstGeom prst="rect">
              <a:avLst/>
            </a:prstGeom>
          </p:spPr>
          <p:txBody>
            <a:bodyPr anchor="t" rtlCol="false" tIns="0" lIns="0" bIns="0" rIns="0">
              <a:spAutoFit/>
            </a:bodyPr>
            <a:lstStyle/>
            <a:p>
              <a:pPr algn="l">
                <a:lnSpc>
                  <a:spcPts val="2951"/>
                </a:lnSpc>
              </a:pPr>
              <a:r>
                <a:rPr lang="en-US" sz="2108">
                  <a:solidFill>
                    <a:srgbClr val="DEEFF6"/>
                  </a:solidFill>
                  <a:latin typeface="Montserrat Classic"/>
                  <a:ea typeface="Montserrat Classic"/>
                  <a:cs typeface="Montserrat Classic"/>
                  <a:sym typeface="Montserrat Classic"/>
                </a:rPr>
                <a:t>Woodruff Park is one of downtown Atlanta’s greatest green spaces </a:t>
              </a:r>
              <a:r>
                <a:rPr lang="en-US" sz="2108">
                  <a:solidFill>
                    <a:srgbClr val="DEEFF6"/>
                  </a:solidFill>
                  <a:latin typeface="Montserrat Classic"/>
                  <a:ea typeface="Montserrat Classic"/>
                  <a:cs typeface="Montserrat Classic"/>
                  <a:sym typeface="Montserrat Classic"/>
                </a:rPr>
                <a:t>to soak up the city. Visit the International Peace Fountain, take in the public art and sculptures, and borrow free board games, lawn games, and sporting equipment from the Game Cart.</a:t>
              </a:r>
            </a:p>
            <a:p>
              <a:pPr algn="l">
                <a:lnSpc>
                  <a:spcPts val="2811"/>
                </a:lnSpc>
              </a:pPr>
            </a:p>
            <a:p>
              <a:pPr algn="l">
                <a:lnSpc>
                  <a:spcPts val="2951"/>
                </a:lnSpc>
              </a:pPr>
            </a:p>
          </p:txBody>
        </p:sp>
        <p:sp>
          <p:nvSpPr>
            <p:cNvPr name="Freeform 27" id="27"/>
            <p:cNvSpPr/>
            <p:nvPr/>
          </p:nvSpPr>
          <p:spPr>
            <a:xfrm flipH="false" flipV="false" rot="0">
              <a:off x="0" y="4771874"/>
              <a:ext cx="7953123" cy="6709735"/>
            </a:xfrm>
            <a:custGeom>
              <a:avLst/>
              <a:gdLst/>
              <a:ahLst/>
              <a:cxnLst/>
              <a:rect r="r" b="b" t="t" l="l"/>
              <a:pathLst>
                <a:path h="6709735" w="7953123">
                  <a:moveTo>
                    <a:pt x="0" y="0"/>
                  </a:moveTo>
                  <a:lnTo>
                    <a:pt x="7953123" y="0"/>
                  </a:lnTo>
                  <a:lnTo>
                    <a:pt x="7953123" y="6709734"/>
                  </a:lnTo>
                  <a:lnTo>
                    <a:pt x="0" y="6709734"/>
                  </a:lnTo>
                  <a:lnTo>
                    <a:pt x="0" y="0"/>
                  </a:lnTo>
                  <a:close/>
                </a:path>
              </a:pathLst>
            </a:custGeom>
            <a:blipFill>
              <a:blip r:embed="rId12"/>
              <a:stretch>
                <a:fillRect l="0" t="0" r="-12624" b="0"/>
              </a:stretch>
            </a:blipFill>
          </p:spPr>
        </p:sp>
      </p:grpSp>
      <p:grpSp>
        <p:nvGrpSpPr>
          <p:cNvPr name="Group 28" id="28"/>
          <p:cNvGrpSpPr/>
          <p:nvPr/>
        </p:nvGrpSpPr>
        <p:grpSpPr>
          <a:xfrm rot="0">
            <a:off x="12202621" y="1989226"/>
            <a:ext cx="5944527" cy="8314487"/>
            <a:chOff x="0" y="0"/>
            <a:chExt cx="7926035" cy="11085983"/>
          </a:xfrm>
        </p:grpSpPr>
        <p:grpSp>
          <p:nvGrpSpPr>
            <p:cNvPr name="Group 29" id="29"/>
            <p:cNvGrpSpPr/>
            <p:nvPr/>
          </p:nvGrpSpPr>
          <p:grpSpPr>
            <a:xfrm rot="0">
              <a:off x="0" y="0"/>
              <a:ext cx="7926035" cy="4743943"/>
              <a:chOff x="0" y="0"/>
              <a:chExt cx="1358002" cy="812800"/>
            </a:xfrm>
          </p:grpSpPr>
          <p:sp>
            <p:nvSpPr>
              <p:cNvPr name="Freeform 30" id="30"/>
              <p:cNvSpPr/>
              <p:nvPr/>
            </p:nvSpPr>
            <p:spPr>
              <a:xfrm flipH="false" flipV="false" rot="0">
                <a:off x="0" y="0"/>
                <a:ext cx="1358002" cy="812800"/>
              </a:xfrm>
              <a:custGeom>
                <a:avLst/>
                <a:gdLst/>
                <a:ahLst/>
                <a:cxnLst/>
                <a:rect r="r" b="b" t="t" l="l"/>
                <a:pathLst>
                  <a:path h="812800" w="1358002">
                    <a:moveTo>
                      <a:pt x="0" y="0"/>
                    </a:moveTo>
                    <a:lnTo>
                      <a:pt x="1358002" y="0"/>
                    </a:lnTo>
                    <a:lnTo>
                      <a:pt x="1358002" y="812800"/>
                    </a:lnTo>
                    <a:lnTo>
                      <a:pt x="0" y="812800"/>
                    </a:lnTo>
                    <a:close/>
                  </a:path>
                </a:pathLst>
              </a:custGeom>
              <a:solidFill>
                <a:srgbClr val="237CA2"/>
              </a:solidFill>
            </p:spPr>
          </p:sp>
          <p:sp>
            <p:nvSpPr>
              <p:cNvPr name="TextBox 31" id="31"/>
              <p:cNvSpPr txBox="true"/>
              <p:nvPr/>
            </p:nvSpPr>
            <p:spPr>
              <a:xfrm>
                <a:off x="0" y="-28575"/>
                <a:ext cx="1358002" cy="841375"/>
              </a:xfrm>
              <a:prstGeom prst="rect">
                <a:avLst/>
              </a:prstGeom>
            </p:spPr>
            <p:txBody>
              <a:bodyPr anchor="ctr" rtlCol="false" tIns="48876" lIns="48876" bIns="48876" rIns="48876"/>
              <a:lstStyle/>
              <a:p>
                <a:pPr algn="ctr">
                  <a:lnSpc>
                    <a:spcPts val="1616"/>
                  </a:lnSpc>
                </a:pPr>
              </a:p>
            </p:txBody>
          </p:sp>
        </p:grpSp>
        <p:sp>
          <p:nvSpPr>
            <p:cNvPr name="TextBox 32" id="32"/>
            <p:cNvSpPr txBox="true"/>
            <p:nvPr/>
          </p:nvSpPr>
          <p:spPr>
            <a:xfrm rot="0">
              <a:off x="299010" y="258554"/>
              <a:ext cx="6660624" cy="515117"/>
            </a:xfrm>
            <a:prstGeom prst="rect">
              <a:avLst/>
            </a:prstGeom>
          </p:spPr>
          <p:txBody>
            <a:bodyPr anchor="t" rtlCol="false" tIns="0" lIns="0" bIns="0" rIns="0">
              <a:spAutoFit/>
            </a:bodyPr>
            <a:lstStyle/>
            <a:p>
              <a:pPr algn="l">
                <a:lnSpc>
                  <a:spcPts val="3249"/>
                </a:lnSpc>
                <a:spcBef>
                  <a:spcPct val="0"/>
                </a:spcBef>
              </a:pPr>
              <a:r>
                <a:rPr lang="en-US" sz="2321" b="true">
                  <a:solidFill>
                    <a:srgbClr val="DEEFF6"/>
                  </a:solidFill>
                  <a:latin typeface="Montserrat Classic Bold"/>
                  <a:ea typeface="Montserrat Classic Bold"/>
                  <a:cs typeface="Montserrat Classic Bold"/>
                  <a:sym typeface="Montserrat Classic Bold"/>
                </a:rPr>
                <a:t>Tiny Doors ATL Scavenger Hunt</a:t>
              </a:r>
            </a:p>
          </p:txBody>
        </p:sp>
        <p:sp>
          <p:nvSpPr>
            <p:cNvPr name="TextBox 33" id="33"/>
            <p:cNvSpPr txBox="true"/>
            <p:nvPr/>
          </p:nvSpPr>
          <p:spPr>
            <a:xfrm rot="0">
              <a:off x="299010" y="1082029"/>
              <a:ext cx="7295006" cy="4027758"/>
            </a:xfrm>
            <a:prstGeom prst="rect">
              <a:avLst/>
            </a:prstGeom>
          </p:spPr>
          <p:txBody>
            <a:bodyPr anchor="t" rtlCol="false" tIns="0" lIns="0" bIns="0" rIns="0">
              <a:spAutoFit/>
            </a:bodyPr>
            <a:lstStyle/>
            <a:p>
              <a:pPr algn="l">
                <a:lnSpc>
                  <a:spcPts val="3073"/>
                </a:lnSpc>
              </a:pPr>
              <a:r>
                <a:rPr lang="en-US" sz="2195">
                  <a:solidFill>
                    <a:srgbClr val="DEEFF6"/>
                  </a:solidFill>
                  <a:latin typeface="Montserrat Classic"/>
                  <a:ea typeface="Montserrat Classic"/>
                  <a:cs typeface="Montserrat Classic"/>
                  <a:sym typeface="Montserrat Classic"/>
                </a:rPr>
                <a:t>This public art project currently has over 30 installations in Atlanta which attract thousands of locals and</a:t>
              </a:r>
            </a:p>
            <a:p>
              <a:pPr algn="l">
                <a:lnSpc>
                  <a:spcPts val="3073"/>
                </a:lnSpc>
              </a:pPr>
              <a:r>
                <a:rPr lang="en-US" sz="2195">
                  <a:solidFill>
                    <a:srgbClr val="DEEFF6"/>
                  </a:solidFill>
                  <a:latin typeface="Montserrat Classic"/>
                  <a:ea typeface="Montserrat Classic"/>
                  <a:cs typeface="Montserrat Classic"/>
                  <a:sym typeface="Montserrat Classic"/>
                </a:rPr>
                <a:t> tourists alike to their respective neighborhoods. Each door is different - how many can you find?</a:t>
              </a:r>
            </a:p>
            <a:p>
              <a:pPr algn="l">
                <a:lnSpc>
                  <a:spcPts val="3073"/>
                </a:lnSpc>
              </a:pPr>
            </a:p>
            <a:p>
              <a:pPr algn="l">
                <a:lnSpc>
                  <a:spcPts val="3073"/>
                </a:lnSpc>
              </a:pPr>
            </a:p>
          </p:txBody>
        </p:sp>
        <p:sp>
          <p:nvSpPr>
            <p:cNvPr name="Freeform 34" id="34"/>
            <p:cNvSpPr/>
            <p:nvPr/>
          </p:nvSpPr>
          <p:spPr>
            <a:xfrm flipH="false" flipV="false" rot="0">
              <a:off x="0" y="4743943"/>
              <a:ext cx="7926035" cy="6342040"/>
            </a:xfrm>
            <a:custGeom>
              <a:avLst/>
              <a:gdLst/>
              <a:ahLst/>
              <a:cxnLst/>
              <a:rect r="r" b="b" t="t" l="l"/>
              <a:pathLst>
                <a:path h="6342040" w="7926035">
                  <a:moveTo>
                    <a:pt x="0" y="0"/>
                  </a:moveTo>
                  <a:lnTo>
                    <a:pt x="7926035" y="0"/>
                  </a:lnTo>
                  <a:lnTo>
                    <a:pt x="7926035" y="6342040"/>
                  </a:lnTo>
                  <a:lnTo>
                    <a:pt x="0" y="6342040"/>
                  </a:lnTo>
                  <a:lnTo>
                    <a:pt x="0" y="0"/>
                  </a:lnTo>
                  <a:close/>
                </a:path>
              </a:pathLst>
            </a:custGeom>
            <a:blipFill>
              <a:blip r:embed="rId13"/>
              <a:stretch>
                <a:fillRect l="-3408" t="0" r="-3408" b="0"/>
              </a:stretch>
            </a:blipFill>
          </p:spPr>
        </p:sp>
      </p:grpSp>
    </p:spTree>
  </p:cSld>
  <p:clrMapOvr>
    <a:masterClrMapping/>
  </p:clrMapOvr>
</p:sld>
</file>

<file path=ppt/slides/slide9.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0" y="1070095"/>
            <a:ext cx="18288000" cy="8146811"/>
            <a:chOff x="0" y="0"/>
            <a:chExt cx="2579680" cy="1149178"/>
          </a:xfrm>
        </p:grpSpPr>
        <p:sp>
          <p:nvSpPr>
            <p:cNvPr name="Freeform 3" id="3"/>
            <p:cNvSpPr/>
            <p:nvPr/>
          </p:nvSpPr>
          <p:spPr>
            <a:xfrm flipH="false" flipV="false" rot="0">
              <a:off x="0" y="0"/>
              <a:ext cx="2579680" cy="1149178"/>
            </a:xfrm>
            <a:custGeom>
              <a:avLst/>
              <a:gdLst/>
              <a:ahLst/>
              <a:cxnLst/>
              <a:rect r="r" b="b" t="t" l="l"/>
              <a:pathLst>
                <a:path h="1149178" w="2579680">
                  <a:moveTo>
                    <a:pt x="0" y="0"/>
                  </a:moveTo>
                  <a:lnTo>
                    <a:pt x="2579680" y="0"/>
                  </a:lnTo>
                  <a:lnTo>
                    <a:pt x="2579680" y="1149178"/>
                  </a:lnTo>
                  <a:lnTo>
                    <a:pt x="0" y="1149178"/>
                  </a:lnTo>
                  <a:close/>
                </a:path>
              </a:pathLst>
            </a:custGeom>
            <a:solidFill>
              <a:srgbClr val="075D81"/>
            </a:solidFill>
          </p:spPr>
        </p:sp>
        <p:sp>
          <p:nvSpPr>
            <p:cNvPr name="TextBox 4" id="4"/>
            <p:cNvSpPr txBox="true"/>
            <p:nvPr/>
          </p:nvSpPr>
          <p:spPr>
            <a:xfrm>
              <a:off x="0" y="-28575"/>
              <a:ext cx="2579680" cy="1177753"/>
            </a:xfrm>
            <a:prstGeom prst="rect">
              <a:avLst/>
            </a:prstGeom>
          </p:spPr>
          <p:txBody>
            <a:bodyPr anchor="ctr" rtlCol="false" tIns="48876" lIns="48876" bIns="48876" rIns="48876"/>
            <a:lstStyle/>
            <a:p>
              <a:pPr algn="ctr">
                <a:lnSpc>
                  <a:spcPts val="1616"/>
                </a:lnSpc>
              </a:pPr>
            </a:p>
          </p:txBody>
        </p:sp>
      </p:grpSp>
      <p:sp>
        <p:nvSpPr>
          <p:cNvPr name="TextBox 5" id="5"/>
          <p:cNvSpPr txBox="true"/>
          <p:nvPr/>
        </p:nvSpPr>
        <p:spPr>
          <a:xfrm rot="0">
            <a:off x="6047776" y="1211719"/>
            <a:ext cx="6192447" cy="1595220"/>
          </a:xfrm>
          <a:prstGeom prst="rect">
            <a:avLst/>
          </a:prstGeom>
        </p:spPr>
        <p:txBody>
          <a:bodyPr anchor="t" rtlCol="false" tIns="0" lIns="0" bIns="0" rIns="0">
            <a:spAutoFit/>
          </a:bodyPr>
          <a:lstStyle/>
          <a:p>
            <a:pPr algn="ctr">
              <a:lnSpc>
                <a:spcPts val="12349"/>
              </a:lnSpc>
              <a:spcBef>
                <a:spcPct val="0"/>
              </a:spcBef>
            </a:pPr>
            <a:r>
              <a:rPr lang="en-US" b="true" sz="8821">
                <a:solidFill>
                  <a:srgbClr val="DEEFF6"/>
                </a:solidFill>
                <a:latin typeface="Poppins Bold"/>
                <a:ea typeface="Poppins Bold"/>
                <a:cs typeface="Poppins Bold"/>
                <a:sym typeface="Poppins Bold"/>
              </a:rPr>
              <a:t>Leaders</a:t>
            </a:r>
          </a:p>
        </p:txBody>
      </p:sp>
      <p:sp>
        <p:nvSpPr>
          <p:cNvPr name="TextBox 6" id="6"/>
          <p:cNvSpPr txBox="true"/>
          <p:nvPr/>
        </p:nvSpPr>
        <p:spPr>
          <a:xfrm rot="0">
            <a:off x="0" y="3284482"/>
            <a:ext cx="18288000" cy="5160241"/>
          </a:xfrm>
          <a:prstGeom prst="rect">
            <a:avLst/>
          </a:prstGeom>
        </p:spPr>
        <p:txBody>
          <a:bodyPr anchor="t" rtlCol="false" tIns="0" lIns="0" bIns="0" rIns="0">
            <a:spAutoFit/>
          </a:bodyPr>
          <a:lstStyle/>
          <a:p>
            <a:pPr algn="ctr">
              <a:lnSpc>
                <a:spcPts val="6836"/>
              </a:lnSpc>
            </a:pPr>
            <a:r>
              <a:rPr lang="en-US" sz="4883">
                <a:solidFill>
                  <a:srgbClr val="DEEFF6"/>
                </a:solidFill>
                <a:latin typeface="Montserrat Classic"/>
                <a:ea typeface="Montserrat Classic"/>
                <a:cs typeface="Montserrat Classic"/>
                <a:sym typeface="Montserrat Classic"/>
              </a:rPr>
              <a:t>Kent Bromley</a:t>
            </a:r>
          </a:p>
          <a:p>
            <a:pPr algn="ctr">
              <a:lnSpc>
                <a:spcPts val="6836"/>
              </a:lnSpc>
            </a:pPr>
            <a:r>
              <a:rPr lang="en-US" sz="4883">
                <a:solidFill>
                  <a:srgbClr val="DEEFF6"/>
                </a:solidFill>
                <a:latin typeface="Montserrat Classic"/>
                <a:ea typeface="Montserrat Classic"/>
                <a:cs typeface="Montserrat Classic"/>
                <a:sym typeface="Montserrat Classic"/>
              </a:rPr>
              <a:t>Elaine Johnson</a:t>
            </a:r>
          </a:p>
          <a:p>
            <a:pPr algn="ctr">
              <a:lnSpc>
                <a:spcPts val="6836"/>
              </a:lnSpc>
            </a:pPr>
            <a:r>
              <a:rPr lang="en-US" sz="4883">
                <a:solidFill>
                  <a:srgbClr val="DEEFF6"/>
                </a:solidFill>
                <a:latin typeface="Montserrat Classic"/>
                <a:ea typeface="Montserrat Classic"/>
                <a:cs typeface="Montserrat Classic"/>
                <a:sym typeface="Montserrat Classic"/>
              </a:rPr>
              <a:t>Elizabeth McVey</a:t>
            </a:r>
          </a:p>
          <a:p>
            <a:pPr algn="ctr">
              <a:lnSpc>
                <a:spcPts val="6836"/>
              </a:lnSpc>
            </a:pPr>
            <a:r>
              <a:rPr lang="en-US" sz="4883">
                <a:solidFill>
                  <a:srgbClr val="DEEFF6"/>
                </a:solidFill>
                <a:latin typeface="Montserrat Classic"/>
                <a:ea typeface="Montserrat Classic"/>
                <a:cs typeface="Montserrat Classic"/>
                <a:sym typeface="Montserrat Classic"/>
              </a:rPr>
              <a:t>Steve Perkins</a:t>
            </a:r>
          </a:p>
          <a:p>
            <a:pPr algn="ctr">
              <a:lnSpc>
                <a:spcPts val="6836"/>
              </a:lnSpc>
            </a:pPr>
            <a:r>
              <a:rPr lang="en-US" sz="4883">
                <a:solidFill>
                  <a:srgbClr val="DEEFF6"/>
                </a:solidFill>
                <a:latin typeface="Montserrat Classic"/>
                <a:ea typeface="Montserrat Classic"/>
                <a:cs typeface="Montserrat Classic"/>
                <a:sym typeface="Montserrat Classic"/>
              </a:rPr>
              <a:t>Hailey Braden Lynch</a:t>
            </a:r>
          </a:p>
          <a:p>
            <a:pPr algn="ctr">
              <a:lnSpc>
                <a:spcPts val="6836"/>
              </a:lnSpc>
              <a:spcBef>
                <a:spcPct val="0"/>
              </a:spcBef>
            </a:pPr>
            <a:r>
              <a:rPr lang="en-US" sz="4883">
                <a:solidFill>
                  <a:srgbClr val="DEEFF6"/>
                </a:solidFill>
                <a:latin typeface="Montserrat Classic"/>
                <a:ea typeface="Montserrat Classic"/>
                <a:cs typeface="Montserrat Classic"/>
                <a:sym typeface="Montserrat Classic"/>
              </a:rPr>
              <a:t>Associate Pastor</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DAGeLSzIfgo</dc:identifier>
  <dcterms:modified xsi:type="dcterms:W3CDTF">2011-08-01T06:04:30Z</dcterms:modified>
  <cp:revision>1</cp:revision>
  <dc:title>Copy of FOPC 2025 Mission Trip Slideshow</dc:title>
</cp:coreProperties>
</file>